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1" r:id="rId1"/>
    <p:sldMasterId id="2147483692" r:id="rId2"/>
  </p:sldMasterIdLst>
  <p:notesMasterIdLst>
    <p:notesMasterId r:id="rId81"/>
  </p:notesMasterIdLst>
  <p:handoutMasterIdLst>
    <p:handoutMasterId r:id="rId82"/>
  </p:handoutMasterIdLst>
  <p:sldIdLst>
    <p:sldId id="256" r:id="rId3"/>
    <p:sldId id="388" r:id="rId4"/>
    <p:sldId id="399" r:id="rId5"/>
    <p:sldId id="432" r:id="rId6"/>
    <p:sldId id="434" r:id="rId7"/>
    <p:sldId id="437" r:id="rId8"/>
    <p:sldId id="438" r:id="rId9"/>
    <p:sldId id="440" r:id="rId10"/>
    <p:sldId id="439" r:id="rId11"/>
    <p:sldId id="441" r:id="rId12"/>
    <p:sldId id="443" r:id="rId13"/>
    <p:sldId id="447" r:id="rId14"/>
    <p:sldId id="446" r:id="rId15"/>
    <p:sldId id="445" r:id="rId16"/>
    <p:sldId id="444" r:id="rId17"/>
    <p:sldId id="435" r:id="rId18"/>
    <p:sldId id="436" r:id="rId19"/>
    <p:sldId id="433" r:id="rId20"/>
    <p:sldId id="384" r:id="rId21"/>
    <p:sldId id="403" r:id="rId22"/>
    <p:sldId id="404" r:id="rId23"/>
    <p:sldId id="405" r:id="rId24"/>
    <p:sldId id="410" r:id="rId25"/>
    <p:sldId id="411" r:id="rId26"/>
    <p:sldId id="275" r:id="rId27"/>
    <p:sldId id="276" r:id="rId28"/>
    <p:sldId id="277" r:id="rId29"/>
    <p:sldId id="324" r:id="rId30"/>
    <p:sldId id="383" r:id="rId31"/>
    <p:sldId id="291" r:id="rId32"/>
    <p:sldId id="292" r:id="rId33"/>
    <p:sldId id="293" r:id="rId34"/>
    <p:sldId id="296" r:id="rId35"/>
    <p:sldId id="375" r:id="rId36"/>
    <p:sldId id="297" r:id="rId37"/>
    <p:sldId id="408" r:id="rId38"/>
    <p:sldId id="302" r:id="rId39"/>
    <p:sldId id="376" r:id="rId40"/>
    <p:sldId id="378" r:id="rId41"/>
    <p:sldId id="306" r:id="rId42"/>
    <p:sldId id="379" r:id="rId43"/>
    <p:sldId id="315" r:id="rId44"/>
    <p:sldId id="380" r:id="rId45"/>
    <p:sldId id="320" r:id="rId46"/>
    <p:sldId id="381" r:id="rId47"/>
    <p:sldId id="322" r:id="rId48"/>
    <p:sldId id="382" r:id="rId49"/>
    <p:sldId id="328" r:id="rId50"/>
    <p:sldId id="409" r:id="rId51"/>
    <p:sldId id="342" r:id="rId52"/>
    <p:sldId id="333" r:id="rId53"/>
    <p:sldId id="331" r:id="rId54"/>
    <p:sldId id="335" r:id="rId55"/>
    <p:sldId id="336" r:id="rId56"/>
    <p:sldId id="337" r:id="rId57"/>
    <p:sldId id="345" r:id="rId58"/>
    <p:sldId id="350" r:id="rId59"/>
    <p:sldId id="367" r:id="rId60"/>
    <p:sldId id="368" r:id="rId61"/>
    <p:sldId id="370" r:id="rId62"/>
    <p:sldId id="417" r:id="rId63"/>
    <p:sldId id="413" r:id="rId64"/>
    <p:sldId id="280" r:id="rId65"/>
    <p:sldId id="416" r:id="rId66"/>
    <p:sldId id="414" r:id="rId67"/>
    <p:sldId id="418" r:id="rId68"/>
    <p:sldId id="419" r:id="rId69"/>
    <p:sldId id="420" r:id="rId70"/>
    <p:sldId id="421" r:id="rId71"/>
    <p:sldId id="422" r:id="rId72"/>
    <p:sldId id="423" r:id="rId73"/>
    <p:sldId id="424" r:id="rId74"/>
    <p:sldId id="425" r:id="rId75"/>
    <p:sldId id="426" r:id="rId76"/>
    <p:sldId id="427" r:id="rId77"/>
    <p:sldId id="429" r:id="rId78"/>
    <p:sldId id="412" r:id="rId79"/>
    <p:sldId id="430" r:id="rId80"/>
  </p:sldIdLst>
  <p:sldSz cx="9144000" cy="6858000" type="screen4x3"/>
  <p:notesSz cx="6858000" cy="9144000"/>
  <p:custDataLst>
    <p:tags r:id="rId83"/>
  </p:custDataLst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606" initials="6" lastIdx="1" clrIdx="0">
    <p:extLst>
      <p:ext uri="{19B8F6BF-5375-455C-9EA6-DF929625EA0E}">
        <p15:presenceInfo xmlns:p15="http://schemas.microsoft.com/office/powerpoint/2012/main" userId="606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F6600"/>
    <a:srgbClr val="D600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60" autoAdjust="0"/>
  </p:normalViewPr>
  <p:slideViewPr>
    <p:cSldViewPr>
      <p:cViewPr varScale="1">
        <p:scale>
          <a:sx n="82" d="100"/>
          <a:sy n="82" d="100"/>
        </p:scale>
        <p:origin x="1474" y="5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49" d="100"/>
          <a:sy n="49" d="100"/>
        </p:scale>
        <p:origin x="-2898" y="-1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commentAuthors" Target="commentAuthors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presProps" Target="pres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tags" Target="tags/tag1.xml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notesMaster" Target="notesMasters/notesMaster1.xml"/><Relationship Id="rId86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theme" Target="theme/theme1.xml"/><Relationship Id="rId61" Type="http://schemas.openxmlformats.org/officeDocument/2006/relationships/slide" Target="slides/slide59.xml"/><Relationship Id="rId82" Type="http://schemas.openxmlformats.org/officeDocument/2006/relationships/handoutMaster" Target="handoutMasters/handoutMaster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3-24T22:15:45.309" idx="1">
    <p:pos x="5487" y="96"/>
    <p:text/>
    <p:extLst>
      <p:ext uri="{C676402C-5697-4E1C-873F-D02D1690AC5C}">
        <p15:threadingInfo xmlns:p15="http://schemas.microsoft.com/office/powerpoint/2012/main" timeZoneBias="-480"/>
      </p:ext>
    </p:extLst>
  </p:cm>
</p:cmLst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200"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14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sz="1200"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14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ea typeface="宋体" pitchFamily="2" charset="-122"/>
              </a:defRPr>
            </a:lvl1pPr>
          </a:lstStyle>
          <a:p>
            <a:pPr>
              <a:defRPr/>
            </a:pPr>
            <a:fld id="{3E56FD91-5E46-4820-B3FD-E9E97CDEE40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200"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342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765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342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10343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sz="1200"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343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ea typeface="宋体" pitchFamily="2" charset="-122"/>
              </a:defRPr>
            </a:lvl1pPr>
          </a:lstStyle>
          <a:p>
            <a:pPr>
              <a:defRPr/>
            </a:pPr>
            <a:fld id="{6A9CC43F-79DA-4AA3-9521-DDA5AB04911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幻灯片图像占位符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1746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en-US">
              <a:ea typeface="宋体" charset="-122"/>
            </a:endParaRPr>
          </a:p>
        </p:txBody>
      </p:sp>
      <p:sp>
        <p:nvSpPr>
          <p:cNvPr id="31747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6958C3DF-005A-4376-8357-C46278270F6C}" type="slidenum">
              <a:rPr lang="en-US" altLang="zh-CN" smtClean="0">
                <a:ea typeface="宋体" charset="-122"/>
              </a:rPr>
              <a:pPr/>
              <a:t>2</a:t>
            </a:fld>
            <a:endParaRPr lang="en-US" altLang="zh-CN"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幻灯片图像占位符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3794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en-US">
              <a:ea typeface="宋体" charset="-122"/>
            </a:endParaRPr>
          </a:p>
        </p:txBody>
      </p:sp>
      <p:sp>
        <p:nvSpPr>
          <p:cNvPr id="33795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62F73F6B-542C-4D3B-9E12-C9AFD1D60E03}" type="slidenum">
              <a:rPr lang="en-US" altLang="zh-CN" smtClean="0">
                <a:ea typeface="宋体" charset="-122"/>
              </a:rPr>
              <a:pPr/>
              <a:t>3</a:t>
            </a:fld>
            <a:endParaRPr lang="en-US" altLang="zh-CN"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幻灯片图像占位符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5842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en-US">
              <a:ea typeface="宋体" charset="-122"/>
            </a:endParaRPr>
          </a:p>
        </p:txBody>
      </p:sp>
      <p:sp>
        <p:nvSpPr>
          <p:cNvPr id="35843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8BA06EDC-298F-4DBE-91AC-EF73320CAEB7}" type="slidenum">
              <a:rPr lang="en-US" altLang="zh-CN" smtClean="0">
                <a:ea typeface="宋体" charset="-122"/>
              </a:rPr>
              <a:pPr/>
              <a:t>4</a:t>
            </a:fld>
            <a:endParaRPr lang="en-US" altLang="zh-CN"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幻灯片图像占位符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5842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en-US">
              <a:ea typeface="宋体" charset="-122"/>
            </a:endParaRPr>
          </a:p>
        </p:txBody>
      </p:sp>
      <p:sp>
        <p:nvSpPr>
          <p:cNvPr id="35843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8BA06EDC-298F-4DBE-91AC-EF73320CAEB7}" type="slidenum">
              <a:rPr lang="en-US" altLang="zh-CN" smtClean="0">
                <a:ea typeface="宋体" charset="-122"/>
              </a:rPr>
              <a:pPr/>
              <a:t>5</a:t>
            </a:fld>
            <a:endParaRPr lang="en-US" altLang="zh-CN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100721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幻灯片图像占位符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7890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en-US">
              <a:ea typeface="宋体" charset="-122"/>
            </a:endParaRPr>
          </a:p>
        </p:txBody>
      </p:sp>
      <p:sp>
        <p:nvSpPr>
          <p:cNvPr id="37891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E43D7488-2825-4287-93F3-83331F66D54B}" type="slidenum">
              <a:rPr lang="en-US" altLang="zh-CN" smtClean="0">
                <a:ea typeface="宋体" charset="-122"/>
              </a:rPr>
              <a:pPr/>
              <a:t>18</a:t>
            </a:fld>
            <a:endParaRPr lang="en-US" altLang="zh-CN">
              <a:ea typeface="宋体" charset="-122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04800" y="228601"/>
            <a:ext cx="8229600" cy="6858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228600" y="10668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477000"/>
            <a:ext cx="2133600" cy="244475"/>
          </a:xfrm>
          <a:prstGeom prst="rect">
            <a:avLst/>
          </a:prstGeom>
        </p:spPr>
        <p:txBody>
          <a:bodyPr/>
          <a:lstStyle>
            <a:lvl1pPr algn="ctr" eaLnBrk="0" hangingPunct="0">
              <a:defRPr>
                <a:ea typeface="微软雅黑" pitchFamily="34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400800"/>
            <a:ext cx="2895600" cy="320675"/>
          </a:xfrm>
          <a:prstGeom prst="rect">
            <a:avLst/>
          </a:prstGeom>
        </p:spPr>
        <p:txBody>
          <a:bodyPr/>
          <a:lstStyle>
            <a:lvl1pPr algn="ctr" eaLnBrk="0" hangingPunct="0">
              <a:defRPr>
                <a:ea typeface="微软雅黑" pitchFamily="34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477000" y="6248400"/>
            <a:ext cx="2133600" cy="244475"/>
          </a:xfrm>
          <a:prstGeom prst="rect">
            <a:avLst/>
          </a:prstGeom>
        </p:spPr>
        <p:txBody>
          <a:bodyPr/>
          <a:lstStyle>
            <a:lvl1pPr algn="ctr" eaLnBrk="0" hangingPunct="0">
              <a:defRPr>
                <a:ea typeface="微软雅黑" pitchFamily="34" charset="-122"/>
              </a:defRPr>
            </a:lvl1pPr>
          </a:lstStyle>
          <a:p>
            <a:pPr>
              <a:defRPr/>
            </a:pPr>
            <a:fld id="{00A60BFB-5557-47D4-9607-E28A6E4B008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72250" y="0"/>
            <a:ext cx="2114550" cy="5592763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228600" y="0"/>
            <a:ext cx="6191250" cy="55927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477000"/>
            <a:ext cx="2133600" cy="244475"/>
          </a:xfrm>
          <a:prstGeom prst="rect">
            <a:avLst/>
          </a:prstGeom>
        </p:spPr>
        <p:txBody>
          <a:bodyPr/>
          <a:lstStyle>
            <a:lvl1pPr algn="ctr" eaLnBrk="0" hangingPunct="0">
              <a:defRPr>
                <a:ea typeface="微软雅黑" pitchFamily="34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400800"/>
            <a:ext cx="2895600" cy="320675"/>
          </a:xfrm>
          <a:prstGeom prst="rect">
            <a:avLst/>
          </a:prstGeom>
        </p:spPr>
        <p:txBody>
          <a:bodyPr/>
          <a:lstStyle>
            <a:lvl1pPr algn="ctr" eaLnBrk="0" hangingPunct="0">
              <a:defRPr>
                <a:ea typeface="微软雅黑" pitchFamily="34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477000" y="6248400"/>
            <a:ext cx="2133600" cy="244475"/>
          </a:xfrm>
          <a:prstGeom prst="rect">
            <a:avLst/>
          </a:prstGeom>
        </p:spPr>
        <p:txBody>
          <a:bodyPr/>
          <a:lstStyle>
            <a:lvl1pPr algn="ctr" eaLnBrk="0" hangingPunct="0">
              <a:defRPr>
                <a:ea typeface="微软雅黑" pitchFamily="34" charset="-122"/>
              </a:defRPr>
            </a:lvl1pPr>
          </a:lstStyle>
          <a:p>
            <a:pPr>
              <a:defRPr/>
            </a:pPr>
            <a:fld id="{8CCFC4B5-9212-4D81-951B-D217AF5B671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 preserve="1">
  <p:cSld name="标题，内容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3349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228600" y="1066800"/>
            <a:ext cx="4038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419600" y="1066800"/>
            <a:ext cx="4038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6477000"/>
            <a:ext cx="2133600" cy="244475"/>
          </a:xfrm>
          <a:prstGeom prst="rect">
            <a:avLst/>
          </a:prstGeom>
        </p:spPr>
        <p:txBody>
          <a:bodyPr/>
          <a:lstStyle>
            <a:lvl1pPr algn="ctr" eaLnBrk="0" hangingPunct="0">
              <a:defRPr>
                <a:ea typeface="微软雅黑" pitchFamily="34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6400800"/>
            <a:ext cx="2895600" cy="320675"/>
          </a:xfrm>
          <a:prstGeom prst="rect">
            <a:avLst/>
          </a:prstGeom>
        </p:spPr>
        <p:txBody>
          <a:bodyPr/>
          <a:lstStyle>
            <a:lvl1pPr algn="ctr" eaLnBrk="0" hangingPunct="0">
              <a:defRPr>
                <a:ea typeface="微软雅黑" pitchFamily="34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629400" y="6477000"/>
            <a:ext cx="2133600" cy="244475"/>
          </a:xfrm>
          <a:prstGeom prst="rect">
            <a:avLst/>
          </a:prstGeom>
        </p:spPr>
        <p:txBody>
          <a:bodyPr/>
          <a:lstStyle>
            <a:lvl1pPr algn="ctr" eaLnBrk="0" hangingPunct="0">
              <a:defRPr>
                <a:ea typeface="微软雅黑" pitchFamily="34" charset="-122"/>
              </a:defRPr>
            </a:lvl1pPr>
          </a:lstStyle>
          <a:p>
            <a:pPr>
              <a:defRPr/>
            </a:pPr>
            <a:fld id="{0E49F478-A740-4661-BC5A-3F0E56922E0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228600" y="0"/>
            <a:ext cx="8458200" cy="55927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457200" y="6477000"/>
            <a:ext cx="2133600" cy="244475"/>
          </a:xfrm>
          <a:prstGeom prst="rect">
            <a:avLst/>
          </a:prstGeom>
        </p:spPr>
        <p:txBody>
          <a:bodyPr/>
          <a:lstStyle>
            <a:lvl1pPr algn="ctr" eaLnBrk="0" hangingPunct="0">
              <a:defRPr>
                <a:ea typeface="微软雅黑" pitchFamily="34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124200" y="6400800"/>
            <a:ext cx="2895600" cy="320675"/>
          </a:xfrm>
          <a:prstGeom prst="rect">
            <a:avLst/>
          </a:prstGeom>
        </p:spPr>
        <p:txBody>
          <a:bodyPr/>
          <a:lstStyle>
            <a:lvl1pPr algn="ctr" eaLnBrk="0" hangingPunct="0">
              <a:defRPr>
                <a:ea typeface="微软雅黑" pitchFamily="34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629400" y="6477000"/>
            <a:ext cx="2133600" cy="244475"/>
          </a:xfrm>
          <a:prstGeom prst="rect">
            <a:avLst/>
          </a:prstGeom>
        </p:spPr>
        <p:txBody>
          <a:bodyPr/>
          <a:lstStyle>
            <a:lvl1pPr algn="ctr" eaLnBrk="0" hangingPunct="0">
              <a:defRPr>
                <a:ea typeface="微软雅黑" pitchFamily="34" charset="-122"/>
              </a:defRPr>
            </a:lvl1pPr>
          </a:lstStyle>
          <a:p>
            <a:pPr>
              <a:defRPr/>
            </a:pPr>
            <a:fld id="{3D192FD5-5F40-4102-8A6D-78EE322FB5B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3A209AA-2840-484C-9BE5-B2DEFC88441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3E61E4-8444-4C7A-AED3-5443F0C3BF8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D14DE97-FC09-4537-A65F-C9BDEEE8596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228600" y="10668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419600" y="10668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6B88917-9290-4473-BCFC-BDD17522D7E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EED4A85-BCAD-4EFE-99C7-D61E0754751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F1AF6AB-F38A-456E-B704-55F4BEBDD49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7"/>
          <p:cNvSpPr>
            <a:spLocks noGrp="1"/>
          </p:cNvSpPr>
          <p:nvPr>
            <p:ph type="sldNum" sz="quarter" idx="10"/>
          </p:nvPr>
        </p:nvSpPr>
        <p:spPr>
          <a:xfrm>
            <a:off x="6553200" y="6172200"/>
            <a:ext cx="2133600" cy="381000"/>
          </a:xfrm>
          <a:prstGeom prst="rect">
            <a:avLst/>
          </a:prstGeom>
        </p:spPr>
        <p:txBody>
          <a:bodyPr/>
          <a:lstStyle>
            <a:lvl1pPr algn="ctr" eaLnBrk="0" hangingPunct="0">
              <a:defRPr>
                <a:ea typeface="微软雅黑" pitchFamily="34" charset="-122"/>
              </a:defRPr>
            </a:lvl1pPr>
          </a:lstStyle>
          <a:p>
            <a:pPr>
              <a:defRPr/>
            </a:pPr>
            <a:fld id="{C9DD8282-79E9-4DBC-ABB3-20D611E694D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D725DFB-AA21-4111-9945-6917B1400DA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71F7EE7-DB8E-4B2B-B421-867F98FD0AF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95A8B30-A48B-436D-B538-276F4E0823F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731B48E-A6B2-4CA1-BD97-77499EF91AF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72250" y="0"/>
            <a:ext cx="2114550" cy="5592763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228600" y="0"/>
            <a:ext cx="6191250" cy="5592763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6A123AF-2B24-4987-AB82-86C277DE2BE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477000"/>
            <a:ext cx="2133600" cy="244475"/>
          </a:xfrm>
          <a:prstGeom prst="rect">
            <a:avLst/>
          </a:prstGeom>
        </p:spPr>
        <p:txBody>
          <a:bodyPr/>
          <a:lstStyle>
            <a:lvl1pPr algn="ctr" eaLnBrk="0" hangingPunct="0">
              <a:defRPr>
                <a:ea typeface="微软雅黑" pitchFamily="34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400800"/>
            <a:ext cx="2895600" cy="320675"/>
          </a:xfrm>
          <a:prstGeom prst="rect">
            <a:avLst/>
          </a:prstGeom>
        </p:spPr>
        <p:txBody>
          <a:bodyPr/>
          <a:lstStyle>
            <a:lvl1pPr algn="ctr" eaLnBrk="0" hangingPunct="0">
              <a:defRPr>
                <a:ea typeface="微软雅黑" pitchFamily="34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477000" y="6248400"/>
            <a:ext cx="2133600" cy="244475"/>
          </a:xfrm>
          <a:prstGeom prst="rect">
            <a:avLst/>
          </a:prstGeom>
        </p:spPr>
        <p:txBody>
          <a:bodyPr/>
          <a:lstStyle>
            <a:lvl1pPr algn="ctr" eaLnBrk="0" hangingPunct="0">
              <a:defRPr>
                <a:ea typeface="微软雅黑" pitchFamily="34" charset="-122"/>
              </a:defRPr>
            </a:lvl1pPr>
          </a:lstStyle>
          <a:p>
            <a:pPr>
              <a:defRPr/>
            </a:pPr>
            <a:fld id="{8AC5CB92-4D41-4DAF-9767-7AB41F7DE55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04800" y="228601"/>
            <a:ext cx="8229600" cy="6858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228600" y="10668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419600" y="10668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6477000"/>
            <a:ext cx="2133600" cy="244475"/>
          </a:xfrm>
          <a:prstGeom prst="rect">
            <a:avLst/>
          </a:prstGeom>
        </p:spPr>
        <p:txBody>
          <a:bodyPr/>
          <a:lstStyle>
            <a:lvl1pPr algn="ctr" eaLnBrk="0" hangingPunct="0">
              <a:defRPr>
                <a:ea typeface="微软雅黑" pitchFamily="34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6400800"/>
            <a:ext cx="2895600" cy="320675"/>
          </a:xfrm>
          <a:prstGeom prst="rect">
            <a:avLst/>
          </a:prstGeom>
        </p:spPr>
        <p:txBody>
          <a:bodyPr/>
          <a:lstStyle>
            <a:lvl1pPr algn="ctr" eaLnBrk="0" hangingPunct="0">
              <a:defRPr>
                <a:ea typeface="微软雅黑" pitchFamily="34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477000" y="6248400"/>
            <a:ext cx="2133600" cy="244475"/>
          </a:xfrm>
          <a:prstGeom prst="rect">
            <a:avLst/>
          </a:prstGeom>
        </p:spPr>
        <p:txBody>
          <a:bodyPr/>
          <a:lstStyle>
            <a:lvl1pPr algn="ctr" eaLnBrk="0" hangingPunct="0">
              <a:defRPr>
                <a:ea typeface="微软雅黑" pitchFamily="34" charset="-122"/>
              </a:defRPr>
            </a:lvl1pPr>
          </a:lstStyle>
          <a:p>
            <a:pPr>
              <a:defRPr/>
            </a:pPr>
            <a:fld id="{A0B2542E-2DF8-48DE-802A-AB09087E59F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457200" y="6477000"/>
            <a:ext cx="2133600" cy="244475"/>
          </a:xfrm>
          <a:prstGeom prst="rect">
            <a:avLst/>
          </a:prstGeom>
        </p:spPr>
        <p:txBody>
          <a:bodyPr/>
          <a:lstStyle>
            <a:lvl1pPr algn="ctr" eaLnBrk="0" hangingPunct="0">
              <a:defRPr>
                <a:ea typeface="微软雅黑" pitchFamily="34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3124200" y="6400800"/>
            <a:ext cx="2895600" cy="320675"/>
          </a:xfrm>
          <a:prstGeom prst="rect">
            <a:avLst/>
          </a:prstGeom>
        </p:spPr>
        <p:txBody>
          <a:bodyPr/>
          <a:lstStyle>
            <a:lvl1pPr algn="ctr" eaLnBrk="0" hangingPunct="0">
              <a:defRPr>
                <a:ea typeface="微软雅黑" pitchFamily="34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6477000" y="6248400"/>
            <a:ext cx="2133600" cy="244475"/>
          </a:xfrm>
          <a:prstGeom prst="rect">
            <a:avLst/>
          </a:prstGeom>
        </p:spPr>
        <p:txBody>
          <a:bodyPr/>
          <a:lstStyle>
            <a:lvl1pPr algn="ctr" eaLnBrk="0" hangingPunct="0">
              <a:defRPr>
                <a:ea typeface="微软雅黑" pitchFamily="34" charset="-122"/>
              </a:defRPr>
            </a:lvl1pPr>
          </a:lstStyle>
          <a:p>
            <a:pPr>
              <a:defRPr/>
            </a:pPr>
            <a:fld id="{A67A5105-E4CD-4A1A-BA4F-B0383B59034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04800" y="228601"/>
            <a:ext cx="8229600" cy="6858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457200" y="6477000"/>
            <a:ext cx="2133600" cy="244475"/>
          </a:xfrm>
          <a:prstGeom prst="rect">
            <a:avLst/>
          </a:prstGeom>
        </p:spPr>
        <p:txBody>
          <a:bodyPr/>
          <a:lstStyle>
            <a:lvl1pPr algn="ctr" eaLnBrk="0" hangingPunct="0">
              <a:defRPr>
                <a:ea typeface="微软雅黑" pitchFamily="34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124200" y="6400800"/>
            <a:ext cx="2895600" cy="320675"/>
          </a:xfrm>
          <a:prstGeom prst="rect">
            <a:avLst/>
          </a:prstGeom>
        </p:spPr>
        <p:txBody>
          <a:bodyPr/>
          <a:lstStyle>
            <a:lvl1pPr algn="ctr" eaLnBrk="0" hangingPunct="0">
              <a:defRPr>
                <a:ea typeface="微软雅黑" pitchFamily="34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477000" y="6248400"/>
            <a:ext cx="2133600" cy="244475"/>
          </a:xfrm>
          <a:prstGeom prst="rect">
            <a:avLst/>
          </a:prstGeom>
        </p:spPr>
        <p:txBody>
          <a:bodyPr/>
          <a:lstStyle>
            <a:lvl1pPr algn="ctr" eaLnBrk="0" hangingPunct="0">
              <a:defRPr>
                <a:ea typeface="微软雅黑" pitchFamily="34" charset="-122"/>
              </a:defRPr>
            </a:lvl1pPr>
          </a:lstStyle>
          <a:p>
            <a:pPr>
              <a:defRPr/>
            </a:pPr>
            <a:fld id="{6B5264A6-F8FD-4F88-9D22-44D7564CA3E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457200" y="6477000"/>
            <a:ext cx="2133600" cy="244475"/>
          </a:xfrm>
          <a:prstGeom prst="rect">
            <a:avLst/>
          </a:prstGeom>
        </p:spPr>
        <p:txBody>
          <a:bodyPr/>
          <a:lstStyle>
            <a:lvl1pPr algn="ctr" eaLnBrk="0" hangingPunct="0">
              <a:defRPr>
                <a:ea typeface="微软雅黑" pitchFamily="34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3124200" y="6400800"/>
            <a:ext cx="2895600" cy="320675"/>
          </a:xfrm>
          <a:prstGeom prst="rect">
            <a:avLst/>
          </a:prstGeom>
        </p:spPr>
        <p:txBody>
          <a:bodyPr/>
          <a:lstStyle>
            <a:lvl1pPr algn="ctr" eaLnBrk="0" hangingPunct="0">
              <a:defRPr>
                <a:ea typeface="微软雅黑" pitchFamily="34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477000" y="6248400"/>
            <a:ext cx="2133600" cy="244475"/>
          </a:xfrm>
          <a:prstGeom prst="rect">
            <a:avLst/>
          </a:prstGeom>
        </p:spPr>
        <p:txBody>
          <a:bodyPr/>
          <a:lstStyle>
            <a:lvl1pPr algn="ctr" eaLnBrk="0" hangingPunct="0">
              <a:defRPr>
                <a:ea typeface="微软雅黑" pitchFamily="34" charset="-122"/>
              </a:defRPr>
            </a:lvl1pPr>
          </a:lstStyle>
          <a:p>
            <a:pPr>
              <a:defRPr/>
            </a:pPr>
            <a:fld id="{6ED8FDB9-E1D4-4DCD-9396-0F526BE011D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6477000"/>
            <a:ext cx="2133600" cy="244475"/>
          </a:xfrm>
          <a:prstGeom prst="rect">
            <a:avLst/>
          </a:prstGeom>
        </p:spPr>
        <p:txBody>
          <a:bodyPr/>
          <a:lstStyle>
            <a:lvl1pPr algn="ctr" eaLnBrk="0" hangingPunct="0">
              <a:defRPr>
                <a:ea typeface="微软雅黑" pitchFamily="34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6400800"/>
            <a:ext cx="2895600" cy="320675"/>
          </a:xfrm>
          <a:prstGeom prst="rect">
            <a:avLst/>
          </a:prstGeom>
        </p:spPr>
        <p:txBody>
          <a:bodyPr/>
          <a:lstStyle>
            <a:lvl1pPr algn="ctr" eaLnBrk="0" hangingPunct="0">
              <a:defRPr>
                <a:ea typeface="微软雅黑" pitchFamily="34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477000" y="6248400"/>
            <a:ext cx="2133600" cy="244475"/>
          </a:xfrm>
          <a:prstGeom prst="rect">
            <a:avLst/>
          </a:prstGeom>
        </p:spPr>
        <p:txBody>
          <a:bodyPr/>
          <a:lstStyle>
            <a:lvl1pPr algn="ctr" eaLnBrk="0" hangingPunct="0">
              <a:defRPr>
                <a:ea typeface="微软雅黑" pitchFamily="34" charset="-122"/>
              </a:defRPr>
            </a:lvl1pPr>
          </a:lstStyle>
          <a:p>
            <a:pPr>
              <a:defRPr/>
            </a:pPr>
            <a:fld id="{2E298AC7-F6DD-43AF-9462-F06AC973260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6477000"/>
            <a:ext cx="2133600" cy="244475"/>
          </a:xfrm>
          <a:prstGeom prst="rect">
            <a:avLst/>
          </a:prstGeom>
        </p:spPr>
        <p:txBody>
          <a:bodyPr/>
          <a:lstStyle>
            <a:lvl1pPr algn="ctr" eaLnBrk="0" hangingPunct="0">
              <a:defRPr>
                <a:ea typeface="微软雅黑" pitchFamily="34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6400800"/>
            <a:ext cx="2895600" cy="320675"/>
          </a:xfrm>
          <a:prstGeom prst="rect">
            <a:avLst/>
          </a:prstGeom>
        </p:spPr>
        <p:txBody>
          <a:bodyPr/>
          <a:lstStyle>
            <a:lvl1pPr algn="ctr" eaLnBrk="0" hangingPunct="0">
              <a:defRPr>
                <a:ea typeface="微软雅黑" pitchFamily="34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477000" y="6248400"/>
            <a:ext cx="2133600" cy="244475"/>
          </a:xfrm>
          <a:prstGeom prst="rect">
            <a:avLst/>
          </a:prstGeom>
        </p:spPr>
        <p:txBody>
          <a:bodyPr/>
          <a:lstStyle>
            <a:lvl1pPr algn="ctr" eaLnBrk="0" hangingPunct="0">
              <a:defRPr>
                <a:ea typeface="微软雅黑" pitchFamily="34" charset="-122"/>
              </a:defRPr>
            </a:lvl1pPr>
          </a:lstStyle>
          <a:p>
            <a:pPr>
              <a:defRPr/>
            </a:pPr>
            <a:fld id="{F64C7DA0-58E4-473A-9B1E-1D0F12C4956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27" name="Rectangle 15"/>
          <p:cNvSpPr>
            <a:spLocks noChangeArrowheads="1"/>
          </p:cNvSpPr>
          <p:nvPr userDrawn="1"/>
        </p:nvSpPr>
        <p:spPr bwMode="auto">
          <a:xfrm>
            <a:off x="228600" y="838200"/>
            <a:ext cx="8229600" cy="76200"/>
          </a:xfrm>
          <a:prstGeom prst="rect">
            <a:avLst/>
          </a:prstGeom>
          <a:solidFill>
            <a:srgbClr val="993366">
              <a:alpha val="96001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0" hangingPunct="0">
              <a:defRPr/>
            </a:pPr>
            <a:endParaRPr lang="zh-CN" altLang="en-US">
              <a:ea typeface="微软雅黑" pitchFamily="34" charset="-122"/>
            </a:endParaRPr>
          </a:p>
        </p:txBody>
      </p:sp>
      <p:sp>
        <p:nvSpPr>
          <p:cNvPr id="64528" name="Rectangle 16"/>
          <p:cNvSpPr>
            <a:spLocks noChangeArrowheads="1"/>
          </p:cNvSpPr>
          <p:nvPr userDrawn="1"/>
        </p:nvSpPr>
        <p:spPr bwMode="auto">
          <a:xfrm>
            <a:off x="228600" y="6096000"/>
            <a:ext cx="8229600" cy="46038"/>
          </a:xfrm>
          <a:prstGeom prst="rect">
            <a:avLst/>
          </a:prstGeom>
          <a:solidFill>
            <a:srgbClr val="993366">
              <a:alpha val="96001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0" hangingPunct="0">
              <a:defRPr/>
            </a:pPr>
            <a:endParaRPr lang="zh-CN" altLang="en-US">
              <a:ea typeface="微软雅黑" pitchFamily="3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17" r:id="rId2"/>
    <p:sldLayoutId id="2147483718" r:id="rId3"/>
    <p:sldLayoutId id="2147483719" r:id="rId4"/>
    <p:sldLayoutId id="2147483720" r:id="rId5"/>
    <p:sldLayoutId id="2147483721" r:id="rId6"/>
    <p:sldLayoutId id="2147483722" r:id="rId7"/>
    <p:sldLayoutId id="2147483723" r:id="rId8"/>
    <p:sldLayoutId id="2147483724" r:id="rId9"/>
    <p:sldLayoutId id="2147483725" r:id="rId10"/>
    <p:sldLayoutId id="2147483726" r:id="rId11"/>
    <p:sldLayoutId id="2147483727" r:id="rId12"/>
    <p:sldLayoutId id="2147483728" r:id="rId13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000">
          <a:solidFill>
            <a:srgbClr val="0000FF"/>
          </a:solidFill>
          <a:latin typeface="+mj-lt"/>
          <a:ea typeface="+mj-ea"/>
          <a:cs typeface="华文隶书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>
          <a:solidFill>
            <a:srgbClr val="0000FF"/>
          </a:solidFill>
          <a:latin typeface="华文隶书" pitchFamily="2" charset="-122"/>
          <a:ea typeface="华文隶书" pitchFamily="2" charset="-122"/>
          <a:cs typeface="华文隶书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>
          <a:solidFill>
            <a:srgbClr val="0000FF"/>
          </a:solidFill>
          <a:latin typeface="华文隶书" pitchFamily="2" charset="-122"/>
          <a:ea typeface="华文隶书" pitchFamily="2" charset="-122"/>
          <a:cs typeface="华文隶书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>
          <a:solidFill>
            <a:srgbClr val="0000FF"/>
          </a:solidFill>
          <a:latin typeface="华文隶书" pitchFamily="2" charset="-122"/>
          <a:ea typeface="华文隶书" pitchFamily="2" charset="-122"/>
          <a:cs typeface="华文隶书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>
          <a:solidFill>
            <a:srgbClr val="0000FF"/>
          </a:solidFill>
          <a:latin typeface="华文隶书" pitchFamily="2" charset="-122"/>
          <a:ea typeface="华文隶书" pitchFamily="2" charset="-122"/>
          <a:cs typeface="华文隶书"/>
        </a:defRPr>
      </a:lvl5pPr>
      <a:lvl6pPr marL="457200" algn="l" rtl="0" fontAlgn="base">
        <a:spcBef>
          <a:spcPct val="0"/>
        </a:spcBef>
        <a:spcAft>
          <a:spcPct val="0"/>
        </a:spcAft>
        <a:defRPr sz="2000">
          <a:solidFill>
            <a:srgbClr val="0000FF"/>
          </a:solidFill>
          <a:latin typeface="华文隶书" pitchFamily="2" charset="-122"/>
          <a:ea typeface="华文隶书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000">
          <a:solidFill>
            <a:srgbClr val="0000FF"/>
          </a:solidFill>
          <a:latin typeface="华文隶书" pitchFamily="2" charset="-122"/>
          <a:ea typeface="华文隶书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000">
          <a:solidFill>
            <a:srgbClr val="0000FF"/>
          </a:solidFill>
          <a:latin typeface="华文隶书" pitchFamily="2" charset="-122"/>
          <a:ea typeface="华文隶书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000">
          <a:solidFill>
            <a:srgbClr val="0000FF"/>
          </a:solidFill>
          <a:latin typeface="华文隶书" pitchFamily="2" charset="-122"/>
          <a:ea typeface="华文隶书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0"/>
            <a:ext cx="8229600" cy="334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编译原理</a:t>
            </a:r>
            <a:r>
              <a:rPr lang="en-US" altLang="zh-CN"/>
              <a:t>-</a:t>
            </a:r>
            <a:r>
              <a:rPr lang="zh-CN" altLang="en-US"/>
              <a:t>华中科技大学 </a:t>
            </a:r>
            <a:r>
              <a:rPr lang="en-US" altLang="zh-CN"/>
              <a:t>–</a:t>
            </a:r>
            <a:r>
              <a:rPr lang="zh-CN" altLang="en-US"/>
              <a:t>徐丽萍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0668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240644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477000"/>
            <a:ext cx="2133600" cy="24447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400"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40645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400800"/>
            <a:ext cx="2895600" cy="32067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4064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629400" y="6477000"/>
            <a:ext cx="2133600" cy="24447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ea typeface="+mn-ea"/>
              </a:defRPr>
            </a:lvl1pPr>
          </a:lstStyle>
          <a:p>
            <a:pPr>
              <a:defRPr/>
            </a:pPr>
            <a:fld id="{CF2680A1-7D42-4886-88A5-ED742665B09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240647" name="Rectangle 7"/>
          <p:cNvSpPr>
            <a:spLocks noChangeArrowheads="1"/>
          </p:cNvSpPr>
          <p:nvPr userDrawn="1"/>
        </p:nvSpPr>
        <p:spPr bwMode="auto">
          <a:xfrm>
            <a:off x="152400" y="304800"/>
            <a:ext cx="5486400" cy="76200"/>
          </a:xfrm>
          <a:prstGeom prst="rect">
            <a:avLst/>
          </a:prstGeom>
          <a:solidFill>
            <a:srgbClr val="993366">
              <a:alpha val="96001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0" hangingPunct="0">
              <a:defRPr/>
            </a:pPr>
            <a:endParaRPr lang="zh-CN" altLang="en-US">
              <a:ea typeface="微软雅黑" pitchFamily="34" charset="-122"/>
            </a:endParaRPr>
          </a:p>
        </p:txBody>
      </p:sp>
      <p:sp>
        <p:nvSpPr>
          <p:cNvPr id="240648" name="Rectangle 8"/>
          <p:cNvSpPr>
            <a:spLocks noChangeArrowheads="1"/>
          </p:cNvSpPr>
          <p:nvPr userDrawn="1"/>
        </p:nvSpPr>
        <p:spPr bwMode="auto">
          <a:xfrm>
            <a:off x="3429000" y="6324600"/>
            <a:ext cx="5486400" cy="76200"/>
          </a:xfrm>
          <a:prstGeom prst="rect">
            <a:avLst/>
          </a:prstGeom>
          <a:solidFill>
            <a:srgbClr val="993366">
              <a:alpha val="96001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0" hangingPunct="0">
              <a:defRPr/>
            </a:pPr>
            <a:endParaRPr lang="zh-CN" altLang="en-US">
              <a:ea typeface="微软雅黑" pitchFamily="3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000">
          <a:solidFill>
            <a:srgbClr val="0000FF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>
          <a:solidFill>
            <a:srgbClr val="0000FF"/>
          </a:solidFill>
          <a:latin typeface="华文隶书" pitchFamily="2" charset="-122"/>
          <a:ea typeface="宋体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>
          <a:solidFill>
            <a:srgbClr val="0000FF"/>
          </a:solidFill>
          <a:latin typeface="华文隶书" pitchFamily="2" charset="-122"/>
          <a:ea typeface="宋体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>
          <a:solidFill>
            <a:srgbClr val="0000FF"/>
          </a:solidFill>
          <a:latin typeface="华文隶书" pitchFamily="2" charset="-122"/>
          <a:ea typeface="宋体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>
          <a:solidFill>
            <a:srgbClr val="0000FF"/>
          </a:solidFill>
          <a:latin typeface="华文隶书" pitchFamily="2" charset="-122"/>
          <a:ea typeface="宋体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000">
          <a:solidFill>
            <a:srgbClr val="0000FF"/>
          </a:solidFill>
          <a:latin typeface="华文隶书" pitchFamily="2" charset="-122"/>
          <a:ea typeface="宋体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000">
          <a:solidFill>
            <a:srgbClr val="0000FF"/>
          </a:solidFill>
          <a:latin typeface="华文隶书" pitchFamily="2" charset="-122"/>
          <a:ea typeface="宋体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000">
          <a:solidFill>
            <a:srgbClr val="0000FF"/>
          </a:solidFill>
          <a:latin typeface="华文隶书" pitchFamily="2" charset="-122"/>
          <a:ea typeface="宋体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000">
          <a:solidFill>
            <a:srgbClr val="0000FF"/>
          </a:solidFill>
          <a:latin typeface="华文隶书" pitchFamily="2" charset="-122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" Target="slide25.xml"/><Relationship Id="rId2" Type="http://schemas.openxmlformats.org/officeDocument/2006/relationships/slide" Target="slide22.xml"/><Relationship Id="rId1" Type="http://schemas.openxmlformats.org/officeDocument/2006/relationships/slideLayout" Target="../slideLayouts/slideLayout2.xml"/><Relationship Id="rId4" Type="http://schemas.openxmlformats.org/officeDocument/2006/relationships/slide" Target="slide2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" Target="slide34.xml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20.emf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21.wmf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0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2"/>
          <p:cNvSpPr>
            <a:spLocks noGrp="1" noChangeArrowheads="1"/>
          </p:cNvSpPr>
          <p:nvPr>
            <p:ph type="ctrTitle"/>
          </p:nvPr>
        </p:nvSpPr>
        <p:spPr bwMode="auto">
          <a:xfrm>
            <a:off x="685800" y="1600200"/>
            <a:ext cx="7772400" cy="1470025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zh-CN" altLang="en-US" sz="4800">
                <a:latin typeface="微软雅黑" pitchFamily="34" charset="-122"/>
                <a:ea typeface="微软雅黑" pitchFamily="34" charset="-122"/>
              </a:rPr>
              <a:t>编译原理 </a:t>
            </a:r>
            <a:br>
              <a:rPr lang="zh-CN" altLang="en-US" sz="4800">
                <a:latin typeface="微软雅黑" pitchFamily="34" charset="-122"/>
                <a:ea typeface="微软雅黑" pitchFamily="34" charset="-122"/>
              </a:rPr>
            </a:br>
            <a:r>
              <a:rPr lang="en-US" altLang="zh-CN" sz="2800">
                <a:latin typeface="微软雅黑" pitchFamily="34" charset="-122"/>
                <a:ea typeface="微软雅黑" pitchFamily="34" charset="-122"/>
              </a:rPr>
              <a:t>Compiler Principles and Techniques</a:t>
            </a:r>
          </a:p>
        </p:txBody>
      </p:sp>
      <p:sp>
        <p:nvSpPr>
          <p:cNvPr id="29698" name="Rectangle 3"/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914400" y="6172200"/>
            <a:ext cx="7391400" cy="6858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ct val="90000"/>
              </a:lnSpc>
            </a:pPr>
            <a:r>
              <a:rPr lang="zh-CN" altLang="en-US" sz="2800"/>
              <a:t>编译原理课程组</a:t>
            </a:r>
            <a:endParaRPr lang="en-US" altLang="zh-CN" sz="2800"/>
          </a:p>
          <a:p>
            <a:pPr eaLnBrk="1" hangingPunct="1">
              <a:lnSpc>
                <a:spcPct val="90000"/>
              </a:lnSpc>
            </a:pPr>
            <a:endParaRPr lang="en-US" altLang="zh-CN" sz="2800"/>
          </a:p>
        </p:txBody>
      </p:sp>
      <p:sp>
        <p:nvSpPr>
          <p:cNvPr id="29699" name="Rectangle 3"/>
          <p:cNvSpPr txBox="1">
            <a:spLocks noChangeArrowheads="1"/>
          </p:cNvSpPr>
          <p:nvPr/>
        </p:nvSpPr>
        <p:spPr bwMode="auto">
          <a:xfrm>
            <a:off x="1474788" y="3733800"/>
            <a:ext cx="64008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>
              <a:lnSpc>
                <a:spcPct val="90000"/>
              </a:lnSpc>
              <a:spcBef>
                <a:spcPct val="20000"/>
              </a:spcBef>
            </a:pPr>
            <a:endParaRPr lang="en-US" altLang="zh-CN" sz="2800" b="1" dirty="0">
              <a:latin typeface="宋体" charset="-122"/>
            </a:endParaRP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altLang="zh-CN" sz="2800" b="1" dirty="0">
                <a:latin typeface="宋体" charset="-122"/>
              </a:rPr>
              <a:t>         </a:t>
            </a:r>
            <a:r>
              <a:rPr lang="en-US" altLang="zh-CN" sz="2800" b="1" dirty="0">
                <a:latin typeface="宋体" charset="-122"/>
                <a:ea typeface="微软雅黑" pitchFamily="34" charset="-122"/>
              </a:rPr>
              <a:t>QQ</a:t>
            </a:r>
            <a:r>
              <a:rPr lang="zh-CN" altLang="en-US" sz="2800" b="1" dirty="0">
                <a:latin typeface="宋体" charset="-122"/>
                <a:ea typeface="微软雅黑" pitchFamily="34" charset="-122"/>
              </a:rPr>
              <a:t>群</a:t>
            </a:r>
            <a:r>
              <a:rPr lang="zh-CN" altLang="en-US" sz="2800" dirty="0">
                <a:latin typeface="宋体" charset="-122"/>
                <a:ea typeface="微软雅黑" pitchFamily="34" charset="-122"/>
              </a:rPr>
              <a:t>：</a:t>
            </a:r>
            <a:r>
              <a:rPr lang="en-US" altLang="zh-CN" sz="2800" dirty="0">
                <a:latin typeface="宋体" charset="-122"/>
                <a:ea typeface="微软雅黑" pitchFamily="34" charset="-122"/>
              </a:rPr>
              <a:t>309921192</a:t>
            </a:r>
            <a:endParaRPr lang="en-US" altLang="zh-CN" sz="2800" dirty="0">
              <a:latin typeface="宋体" charset="-122"/>
            </a:endParaRP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838200" y="304800"/>
            <a:ext cx="7391400" cy="685800"/>
          </a:xfrm>
          <a:prstGeom prst="rect">
            <a:avLst/>
          </a:prstGeom>
        </p:spPr>
        <p:txBody>
          <a:bodyPr/>
          <a:lstStyle/>
          <a:p>
            <a:pPr algn="ctr">
              <a:lnSpc>
                <a:spcPct val="90000"/>
              </a:lnSpc>
              <a:spcBef>
                <a:spcPct val="20000"/>
              </a:spcBef>
              <a:defRPr/>
            </a:pPr>
            <a:r>
              <a:rPr lang="zh-CN" altLang="en-US" sz="2800" kern="0" dirty="0">
                <a:latin typeface="+mn-lt"/>
                <a:ea typeface="+mn-ea"/>
              </a:rPr>
              <a:t>华中科技大学  计算机科学与技术学院</a:t>
            </a:r>
            <a:endParaRPr lang="en-US" altLang="zh-CN" sz="2800" kern="0" dirty="0">
              <a:latin typeface="+mn-lt"/>
              <a:ea typeface="+mn-ea"/>
            </a:endParaRPr>
          </a:p>
        </p:txBody>
      </p:sp>
      <p:sp>
        <p:nvSpPr>
          <p:cNvPr id="7" name="Text Box 17"/>
          <p:cNvSpPr txBox="1">
            <a:spLocks noChangeArrowheads="1"/>
          </p:cNvSpPr>
          <p:nvPr/>
        </p:nvSpPr>
        <p:spPr bwMode="auto">
          <a:xfrm>
            <a:off x="1474788" y="4967288"/>
            <a:ext cx="6513512" cy="573087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+mn-cs"/>
              </a:defRPr>
            </a:lvl5pPr>
            <a:lvl6pPr marL="2286000" algn="l" defTabSz="914400" rtl="0" eaLnBrk="1" latinLnBrk="0" hangingPunct="1">
              <a:defRPr sz="2800" b="1" kern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+mn-cs"/>
              </a:defRPr>
            </a:lvl6pPr>
            <a:lvl7pPr marL="2743200" algn="l" defTabSz="914400" rtl="0" eaLnBrk="1" latinLnBrk="0" hangingPunct="1">
              <a:defRPr sz="2800" b="1" kern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+mn-cs"/>
              </a:defRPr>
            </a:lvl7pPr>
            <a:lvl8pPr marL="3200400" algn="l" defTabSz="914400" rtl="0" eaLnBrk="1" latinLnBrk="0" hangingPunct="1">
              <a:defRPr sz="2800" b="1" kern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+mn-cs"/>
              </a:defRPr>
            </a:lvl8pPr>
            <a:lvl9pPr marL="3657600" algn="l" defTabSz="914400" rtl="0" eaLnBrk="1" latinLnBrk="0" hangingPunct="1">
              <a:defRPr sz="2800" b="1" kern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+mn-cs"/>
              </a:defRPr>
            </a:lvl9pPr>
          </a:lstStyle>
          <a:p>
            <a:pPr algn="ctr" eaLnBrk="1" hangingPunct="1">
              <a:lnSpc>
                <a:spcPct val="130000"/>
              </a:lnSpc>
              <a:spcAft>
                <a:spcPct val="50000"/>
              </a:spcAft>
              <a:defRPr/>
            </a:pPr>
            <a:fld id="{BE7E03F2-260A-4EC1-BF85-F8D1985737F6}" type="datetime3">
              <a:rPr lang="zh-CN" altLang="en-US" sz="2700" smtClean="0">
                <a:latin typeface="+mn-lt"/>
                <a:ea typeface="+mn-ea"/>
                <a:cs typeface="+mn-ea"/>
                <a:sym typeface="+mn-lt"/>
              </a:rPr>
              <a:pPr algn="ctr" eaLnBrk="1" hangingPunct="1">
                <a:lnSpc>
                  <a:spcPct val="130000"/>
                </a:lnSpc>
                <a:spcAft>
                  <a:spcPct val="50000"/>
                </a:spcAft>
                <a:defRPr/>
              </a:pPr>
              <a:t>2021年4月1日星期四</a:t>
            </a:fld>
            <a:endParaRPr lang="en-US" altLang="zh-CN" sz="2700" dirty="0">
              <a:latin typeface="+mn-lt"/>
              <a:ea typeface="+mn-ea"/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70691FC-DF2F-4DFD-8C42-9B30432176D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9DD8282-79E9-4DBC-ABB3-20D611E694DB}" type="slidenum">
              <a:rPr lang="en-US" altLang="zh-CN" smtClean="0"/>
              <a:pPr>
                <a:defRPr/>
              </a:pPr>
              <a:t>10</a:t>
            </a:fld>
            <a:endParaRPr lang="en-US" altLang="zh-CN"/>
          </a:p>
          <a:p>
            <a:pPr>
              <a:defRPr/>
            </a:pPr>
            <a:endParaRPr lang="en-US" altLang="zh-C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1A2145A-4B69-4BE1-B603-B8817FBFCB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1725" y="216693"/>
            <a:ext cx="7005638" cy="693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0" hangingPunct="0"/>
            <a:r>
              <a:rPr lang="zh-CN" altLang="en-US" sz="2800" dirty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rPr>
              <a:t>华为的成就</a:t>
            </a:r>
            <a:r>
              <a:rPr lang="en-US" altLang="zh-CN" sz="2800" dirty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rPr>
              <a:t>-</a:t>
            </a:r>
            <a:r>
              <a:rPr lang="zh-CN" altLang="en-US" sz="2800" dirty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rPr>
              <a:t>国家民族的底气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32D6ADC-C722-4918-8E52-654704DC1E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99397"/>
            <a:ext cx="9144000" cy="4859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9640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CDE03CBB-75BE-4088-BB3E-A2411E792E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9DD8282-79E9-4DBC-ABB3-20D611E694DB}" type="slidenum">
              <a:rPr lang="en-US" altLang="zh-CN" smtClean="0"/>
              <a:pPr>
                <a:defRPr/>
              </a:pPr>
              <a:t>11</a:t>
            </a:fld>
            <a:endParaRPr lang="en-US" altLang="zh-CN"/>
          </a:p>
          <a:p>
            <a:pPr>
              <a:defRPr/>
            </a:pPr>
            <a:endParaRPr lang="en-US" altLang="zh-CN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B32E122-0866-44F4-AF29-E5019E8B15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06642"/>
            <a:ext cx="9144000" cy="4844716"/>
          </a:xfrm>
          <a:prstGeom prst="rect">
            <a:avLst/>
          </a:prstGeom>
        </p:spPr>
      </p:pic>
      <p:sp>
        <p:nvSpPr>
          <p:cNvPr id="6" name="Rectangle 2">
            <a:extLst>
              <a:ext uri="{FF2B5EF4-FFF2-40B4-BE49-F238E27FC236}">
                <a16:creationId xmlns:a16="http://schemas.microsoft.com/office/drawing/2014/main" id="{DAC83BA1-12FC-4805-9331-91FBE2430D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1725" y="216693"/>
            <a:ext cx="7005638" cy="693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0" hangingPunct="0"/>
            <a:r>
              <a:rPr lang="zh-CN" altLang="en-US" sz="2800" dirty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rPr>
              <a:t>华为的</a:t>
            </a:r>
            <a:r>
              <a:rPr lang="en-US" altLang="zh-CN" sz="2800" dirty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rPr>
              <a:t>HCC  VS  GCC</a:t>
            </a:r>
            <a:endParaRPr lang="zh-CN" altLang="en-US" sz="2800" dirty="0">
              <a:solidFill>
                <a:srgbClr val="0000FF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945805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6BD1657-572B-48F2-817A-E0186ED40B1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9DD8282-79E9-4DBC-ABB3-20D611E694DB}" type="slidenum">
              <a:rPr lang="en-US" altLang="zh-CN" smtClean="0"/>
              <a:pPr>
                <a:defRPr/>
              </a:pPr>
              <a:t>12</a:t>
            </a:fld>
            <a:endParaRPr lang="en-US" altLang="zh-CN"/>
          </a:p>
          <a:p>
            <a:pPr>
              <a:defRPr/>
            </a:pPr>
            <a:endParaRPr lang="en-US" altLang="zh-CN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5187885-B0B1-4CE6-99A8-2663AB5782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41" y="1104698"/>
            <a:ext cx="8969517" cy="4648603"/>
          </a:xfrm>
          <a:prstGeom prst="rect">
            <a:avLst/>
          </a:prstGeom>
        </p:spPr>
      </p:pic>
      <p:sp>
        <p:nvSpPr>
          <p:cNvPr id="5" name="Rectangle 2">
            <a:extLst>
              <a:ext uri="{FF2B5EF4-FFF2-40B4-BE49-F238E27FC236}">
                <a16:creationId xmlns:a16="http://schemas.microsoft.com/office/drawing/2014/main" id="{29106BED-12D4-46FD-9374-2D84EB0F67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1725" y="216693"/>
            <a:ext cx="7005638" cy="693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0" hangingPunct="0"/>
            <a:r>
              <a:rPr lang="zh-CN" altLang="en-US" sz="2800" dirty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rPr>
              <a:t>毕升编译器比赛的重点</a:t>
            </a:r>
            <a:r>
              <a:rPr lang="en-US" altLang="zh-CN" sz="2800" dirty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rPr>
              <a:t>-</a:t>
            </a:r>
            <a:r>
              <a:rPr lang="zh-CN" altLang="en-US" sz="2800" dirty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rPr>
              <a:t>代码优化</a:t>
            </a:r>
          </a:p>
        </p:txBody>
      </p:sp>
    </p:spTree>
    <p:extLst>
      <p:ext uri="{BB962C8B-B14F-4D97-AF65-F5344CB8AC3E}">
        <p14:creationId xmlns:p14="http://schemas.microsoft.com/office/powerpoint/2010/main" val="36478306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B8CBF71-7B8D-40CB-A582-3A79AFCC4DF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9DD8282-79E9-4DBC-ABB3-20D611E694DB}" type="slidenum">
              <a:rPr lang="en-US" altLang="zh-CN" smtClean="0"/>
              <a:pPr>
                <a:defRPr/>
              </a:pPr>
              <a:t>13</a:t>
            </a:fld>
            <a:endParaRPr lang="en-US" altLang="zh-CN"/>
          </a:p>
          <a:p>
            <a:pPr>
              <a:defRPr/>
            </a:pPr>
            <a:endParaRPr lang="en-US" altLang="zh-CN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8787110-F460-41E3-B133-EDC0D7430F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5" y="1131371"/>
            <a:ext cx="9114310" cy="4595258"/>
          </a:xfrm>
          <a:prstGeom prst="rect">
            <a:avLst/>
          </a:prstGeom>
        </p:spPr>
      </p:pic>
      <p:sp>
        <p:nvSpPr>
          <p:cNvPr id="5" name="Rectangle 2">
            <a:extLst>
              <a:ext uri="{FF2B5EF4-FFF2-40B4-BE49-F238E27FC236}">
                <a16:creationId xmlns:a16="http://schemas.microsoft.com/office/drawing/2014/main" id="{A4B95F9D-DDDC-4F6D-B43D-BD5A3B84B5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1725" y="216693"/>
            <a:ext cx="7005638" cy="693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0" hangingPunct="0"/>
            <a:r>
              <a:rPr lang="zh-CN" altLang="en-US" sz="2800" dirty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rPr>
              <a:t>毕升编译器比赛的重点</a:t>
            </a:r>
            <a:r>
              <a:rPr lang="en-US" altLang="zh-CN" sz="2800" dirty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rPr>
              <a:t>-</a:t>
            </a:r>
            <a:r>
              <a:rPr lang="zh-CN" altLang="en-US" sz="2800" dirty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rPr>
              <a:t>代码优化</a:t>
            </a:r>
          </a:p>
        </p:txBody>
      </p:sp>
    </p:spTree>
    <p:extLst>
      <p:ext uri="{BB962C8B-B14F-4D97-AF65-F5344CB8AC3E}">
        <p14:creationId xmlns:p14="http://schemas.microsoft.com/office/powerpoint/2010/main" val="24839450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1824014-B239-4166-80FF-75C5F3A5665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9DD8282-79E9-4DBC-ABB3-20D611E694DB}" type="slidenum">
              <a:rPr lang="en-US" altLang="zh-CN" smtClean="0"/>
              <a:pPr>
                <a:defRPr/>
              </a:pPr>
              <a:t>14</a:t>
            </a:fld>
            <a:endParaRPr lang="en-US" altLang="zh-CN"/>
          </a:p>
          <a:p>
            <a:pPr>
              <a:defRPr/>
            </a:pPr>
            <a:endParaRPr lang="en-US" altLang="zh-CN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D92A116-0D2D-4494-AB55-FEF7C085C8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5" y="1089457"/>
            <a:ext cx="9121930" cy="4679085"/>
          </a:xfrm>
          <a:prstGeom prst="rect">
            <a:avLst/>
          </a:prstGeom>
        </p:spPr>
      </p:pic>
      <p:sp>
        <p:nvSpPr>
          <p:cNvPr id="5" name="Rectangle 2">
            <a:extLst>
              <a:ext uri="{FF2B5EF4-FFF2-40B4-BE49-F238E27FC236}">
                <a16:creationId xmlns:a16="http://schemas.microsoft.com/office/drawing/2014/main" id="{CC7CA44B-8DDB-4568-A474-DE4A89AD90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1725" y="216693"/>
            <a:ext cx="7005638" cy="693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0" hangingPunct="0"/>
            <a:r>
              <a:rPr lang="zh-CN" altLang="en-US" sz="2800" dirty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rPr>
              <a:t>毕升编译器比赛的重点</a:t>
            </a:r>
            <a:r>
              <a:rPr lang="en-US" altLang="zh-CN" sz="2800" dirty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rPr>
              <a:t>-</a:t>
            </a:r>
            <a:r>
              <a:rPr lang="zh-CN" altLang="en-US" sz="2800" dirty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rPr>
              <a:t>代码优化</a:t>
            </a:r>
          </a:p>
        </p:txBody>
      </p:sp>
    </p:spTree>
    <p:extLst>
      <p:ext uri="{BB962C8B-B14F-4D97-AF65-F5344CB8AC3E}">
        <p14:creationId xmlns:p14="http://schemas.microsoft.com/office/powerpoint/2010/main" val="42111351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FF7A2D6-9792-478C-B184-19A031DE218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9DD8282-79E9-4DBC-ABB3-20D611E694DB}" type="slidenum">
              <a:rPr lang="en-US" altLang="zh-CN" smtClean="0"/>
              <a:pPr>
                <a:defRPr/>
              </a:pPr>
              <a:t>15</a:t>
            </a:fld>
            <a:endParaRPr lang="en-US" altLang="zh-CN"/>
          </a:p>
          <a:p>
            <a:pPr>
              <a:defRPr/>
            </a:pPr>
            <a:endParaRPr lang="en-US" altLang="zh-CN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A14AD58-AB57-426D-A3E5-1FA618455F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637" y="1238060"/>
            <a:ext cx="8382726" cy="4381880"/>
          </a:xfrm>
          <a:prstGeom prst="rect">
            <a:avLst/>
          </a:prstGeom>
        </p:spPr>
      </p:pic>
      <p:sp>
        <p:nvSpPr>
          <p:cNvPr id="5" name="Rectangle 2">
            <a:extLst>
              <a:ext uri="{FF2B5EF4-FFF2-40B4-BE49-F238E27FC236}">
                <a16:creationId xmlns:a16="http://schemas.microsoft.com/office/drawing/2014/main" id="{89B82665-3001-4F88-AE57-9A1DEDDBAB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1725" y="216693"/>
            <a:ext cx="7005638" cy="693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0" hangingPunct="0"/>
            <a:r>
              <a:rPr lang="zh-CN" altLang="en-US" sz="2800" dirty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rPr>
              <a:t>毕升编译器比赛的重点</a:t>
            </a:r>
            <a:r>
              <a:rPr lang="en-US" altLang="zh-CN" sz="2800" dirty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rPr>
              <a:t>-</a:t>
            </a:r>
            <a:r>
              <a:rPr lang="zh-CN" altLang="en-US" sz="2800" dirty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rPr>
              <a:t>代码优化</a:t>
            </a:r>
          </a:p>
        </p:txBody>
      </p:sp>
    </p:spTree>
    <p:extLst>
      <p:ext uri="{BB962C8B-B14F-4D97-AF65-F5344CB8AC3E}">
        <p14:creationId xmlns:p14="http://schemas.microsoft.com/office/powerpoint/2010/main" val="39342470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C033D3EB-5461-4269-A175-66643C1355C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9DD8282-79E9-4DBC-ABB3-20D611E694DB}" type="slidenum">
              <a:rPr lang="en-US" altLang="zh-CN" smtClean="0"/>
              <a:pPr>
                <a:defRPr/>
              </a:pPr>
              <a:t>16</a:t>
            </a:fld>
            <a:endParaRPr lang="en-US" altLang="zh-CN"/>
          </a:p>
          <a:p>
            <a:pPr>
              <a:defRPr/>
            </a:pPr>
            <a:endParaRPr lang="en-US" altLang="zh-CN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EEDECA7-F9FE-4969-90D3-C70A4AA925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99" y="369305"/>
            <a:ext cx="8382001" cy="5802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3842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AFD6057-BB52-4FD7-A69A-4A2B755F3E4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9DD8282-79E9-4DBC-ABB3-20D611E694DB}" type="slidenum">
              <a:rPr lang="en-US" altLang="zh-CN" smtClean="0"/>
              <a:pPr>
                <a:defRPr/>
              </a:pPr>
              <a:t>17</a:t>
            </a:fld>
            <a:endParaRPr lang="en-US" altLang="zh-CN"/>
          </a:p>
          <a:p>
            <a:pPr>
              <a:defRPr/>
            </a:pPr>
            <a:endParaRPr lang="en-US" altLang="zh-CN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A199AFC-6FFC-44FA-B0E2-4F64C17901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981" y="152400"/>
            <a:ext cx="8276037" cy="5822185"/>
          </a:xfrm>
          <a:prstGeom prst="rect">
            <a:avLst/>
          </a:prstGeom>
        </p:spPr>
      </p:pic>
      <p:sp>
        <p:nvSpPr>
          <p:cNvPr id="6" name="思想气泡: 云 5">
            <a:extLst>
              <a:ext uri="{FF2B5EF4-FFF2-40B4-BE49-F238E27FC236}">
                <a16:creationId xmlns:a16="http://schemas.microsoft.com/office/drawing/2014/main" id="{1E9AA4F2-C44D-4AD5-8416-528D1AA59602}"/>
              </a:ext>
            </a:extLst>
          </p:cNvPr>
          <p:cNvSpPr/>
          <p:nvPr/>
        </p:nvSpPr>
        <p:spPr bwMode="auto">
          <a:xfrm>
            <a:off x="2667000" y="533400"/>
            <a:ext cx="1981200" cy="1371600"/>
          </a:xfrm>
          <a:prstGeom prst="cloudCallout">
            <a:avLst>
              <a:gd name="adj1" fmla="val -44381"/>
              <a:gd name="adj2" fmla="val 106037"/>
            </a:avLst>
          </a:prstGeom>
          <a:solidFill>
            <a:srgbClr val="993366">
              <a:alpha val="96001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微软雅黑" pitchFamily="34" charset="-122"/>
              </a:rPr>
              <a:t>第</a:t>
            </a:r>
            <a:r>
              <a:rPr kumimoji="0" lang="en-US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微软雅黑" pitchFamily="34" charset="-122"/>
              </a:rPr>
              <a:t>11</a:t>
            </a:r>
            <a:r>
              <a: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微软雅黑" pitchFamily="34" charset="-122"/>
              </a:rPr>
              <a:t>周一</a:t>
            </a:r>
          </a:p>
        </p:txBody>
      </p:sp>
    </p:spTree>
    <p:extLst>
      <p:ext uri="{BB962C8B-B14F-4D97-AF65-F5344CB8AC3E}">
        <p14:creationId xmlns:p14="http://schemas.microsoft.com/office/powerpoint/2010/main" val="38486534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灯片编号占位符 2"/>
          <p:cNvSpPr>
            <a:spLocks noGrp="1"/>
          </p:cNvSpPr>
          <p:nvPr>
            <p:ph type="sldNum" sz="quarter" idx="10"/>
          </p:nvPr>
        </p:nvSpPr>
        <p:spPr bwMode="auto">
          <a:xfrm>
            <a:off x="6477000" y="6248400"/>
            <a:ext cx="2133600" cy="244475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fld id="{03441127-0521-4C27-AD23-EEA9717306D3}" type="slidenum">
              <a:rPr lang="en-US" altLang="zh-CN" smtClean="0"/>
              <a:pPr/>
              <a:t>18</a:t>
            </a:fld>
            <a:endParaRPr lang="en-US" altLang="zh-CN"/>
          </a:p>
          <a:p>
            <a:endParaRPr lang="en-US" altLang="zh-CN"/>
          </a:p>
        </p:txBody>
      </p:sp>
      <p:sp>
        <p:nvSpPr>
          <p:cNvPr id="19" name="内容占位符 2"/>
          <p:cNvSpPr txBox="1">
            <a:spLocks/>
          </p:cNvSpPr>
          <p:nvPr/>
        </p:nvSpPr>
        <p:spPr>
          <a:xfrm>
            <a:off x="457200" y="1066800"/>
            <a:ext cx="8229600" cy="5334000"/>
          </a:xfrm>
          <a:prstGeom prst="rect">
            <a:avLst/>
          </a:prstGeom>
        </p:spPr>
        <p:txBody>
          <a:bodyPr/>
          <a:lstStyle/>
          <a:p>
            <a:pPr marL="342900" indent="-342900">
              <a:spcBef>
                <a:spcPct val="20000"/>
              </a:spcBef>
              <a:buFont typeface="Wingdings" pitchFamily="2" charset="2"/>
              <a:buChar char=" "/>
              <a:defRPr/>
            </a:pPr>
            <a:r>
              <a:rPr lang="zh-CN" altLang="en-US" sz="2400" b="1" kern="0" dirty="0">
                <a:latin typeface="宋体" pitchFamily="2" charset="-122"/>
                <a:ea typeface="宋体" pitchFamily="2" charset="-122"/>
              </a:rPr>
              <a:t> </a:t>
            </a:r>
          </a:p>
          <a:p>
            <a:pPr marL="742950" lvl="1" indent="-28575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zh-CN" altLang="en-US" sz="2400" b="1" kern="0" dirty="0">
                <a:latin typeface="宋体" pitchFamily="2" charset="-122"/>
                <a:ea typeface="宋体" pitchFamily="2" charset="-122"/>
              </a:rPr>
              <a:t> </a:t>
            </a:r>
            <a:r>
              <a:rPr lang="en-US" altLang="zh-CN" sz="2400" b="1" kern="0" dirty="0">
                <a:latin typeface="宋体" pitchFamily="2" charset="-122"/>
                <a:ea typeface="宋体" pitchFamily="2" charset="-122"/>
              </a:rPr>
              <a:t>《</a:t>
            </a:r>
            <a:r>
              <a:rPr lang="zh-CN" altLang="en-US" sz="2400" b="1" kern="0" dirty="0">
                <a:latin typeface="宋体" pitchFamily="2" charset="-122"/>
                <a:ea typeface="宋体" pitchFamily="2" charset="-122"/>
              </a:rPr>
              <a:t>离散数学</a:t>
            </a:r>
            <a:r>
              <a:rPr lang="en-US" altLang="zh-CN" sz="2400" b="1" kern="0" dirty="0">
                <a:latin typeface="宋体" pitchFamily="2" charset="-122"/>
                <a:ea typeface="宋体" pitchFamily="2" charset="-122"/>
              </a:rPr>
              <a:t>》</a:t>
            </a:r>
          </a:p>
          <a:p>
            <a:pPr marL="742950" lvl="1" indent="-28575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altLang="zh-CN" sz="2400" b="1" kern="0" dirty="0">
                <a:latin typeface="宋体" pitchFamily="2" charset="-122"/>
                <a:ea typeface="宋体" pitchFamily="2" charset="-122"/>
              </a:rPr>
              <a:t>《</a:t>
            </a:r>
            <a:r>
              <a:rPr lang="zh-CN" altLang="en-US" sz="2400" b="1" kern="0" dirty="0">
                <a:latin typeface="宋体" pitchFamily="2" charset="-122"/>
                <a:ea typeface="宋体" pitchFamily="2" charset="-122"/>
              </a:rPr>
              <a:t>高级语言程序设计</a:t>
            </a:r>
            <a:r>
              <a:rPr lang="en-US" altLang="zh-CN" sz="2400" b="1" kern="0" dirty="0">
                <a:latin typeface="宋体" pitchFamily="2" charset="-122"/>
                <a:ea typeface="宋体" pitchFamily="2" charset="-122"/>
              </a:rPr>
              <a:t>》</a:t>
            </a:r>
            <a:r>
              <a:rPr lang="zh-CN" altLang="en-US" sz="2400" b="1" kern="0" dirty="0">
                <a:latin typeface="宋体" pitchFamily="2" charset="-122"/>
                <a:ea typeface="宋体" pitchFamily="2" charset="-122"/>
              </a:rPr>
              <a:t>（</a:t>
            </a:r>
            <a:r>
              <a:rPr lang="en-US" altLang="zh-CN" sz="2400" b="1" kern="0" dirty="0">
                <a:latin typeface="宋体" pitchFamily="2" charset="-122"/>
                <a:ea typeface="宋体" pitchFamily="2" charset="-122"/>
              </a:rPr>
              <a:t>Java, C/C++</a:t>
            </a:r>
            <a:r>
              <a:rPr lang="zh-CN" altLang="en-US" sz="2400" b="1" kern="0" dirty="0">
                <a:latin typeface="宋体" pitchFamily="2" charset="-122"/>
                <a:ea typeface="宋体" pitchFamily="2" charset="-122"/>
              </a:rPr>
              <a:t>）</a:t>
            </a:r>
          </a:p>
          <a:p>
            <a:pPr marL="742950" lvl="1" indent="-28575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zh-CN" altLang="en-US" sz="2400" b="1" kern="0" dirty="0">
                <a:latin typeface="宋体" pitchFamily="2" charset="-122"/>
                <a:ea typeface="宋体" pitchFamily="2" charset="-122"/>
              </a:rPr>
              <a:t> </a:t>
            </a:r>
            <a:r>
              <a:rPr lang="en-US" altLang="zh-CN" sz="2400" b="1" kern="0" dirty="0">
                <a:latin typeface="宋体" pitchFamily="2" charset="-122"/>
                <a:ea typeface="宋体" pitchFamily="2" charset="-122"/>
              </a:rPr>
              <a:t>《</a:t>
            </a:r>
            <a:r>
              <a:rPr lang="zh-CN" altLang="en-US" sz="2400" b="1" kern="0" dirty="0">
                <a:latin typeface="宋体" pitchFamily="2" charset="-122"/>
                <a:ea typeface="宋体" pitchFamily="2" charset="-122"/>
              </a:rPr>
              <a:t>数据结构</a:t>
            </a:r>
            <a:r>
              <a:rPr lang="en-US" altLang="zh-CN" sz="2400" b="1" kern="0" dirty="0">
                <a:latin typeface="宋体" pitchFamily="2" charset="-122"/>
                <a:ea typeface="宋体" pitchFamily="2" charset="-122"/>
              </a:rPr>
              <a:t>》</a:t>
            </a:r>
          </a:p>
          <a:p>
            <a:pPr marL="742950" lvl="1" indent="-28575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altLang="zh-CN" sz="2400" b="1" kern="0" dirty="0">
                <a:latin typeface="宋体" pitchFamily="2" charset="-122"/>
                <a:ea typeface="宋体" pitchFamily="2" charset="-122"/>
              </a:rPr>
              <a:t> 《</a:t>
            </a:r>
            <a:r>
              <a:rPr lang="zh-CN" altLang="en-US" sz="2400" b="1" kern="0" dirty="0">
                <a:latin typeface="宋体" pitchFamily="2" charset="-122"/>
                <a:ea typeface="宋体" pitchFamily="2" charset="-122"/>
              </a:rPr>
              <a:t>操作系统</a:t>
            </a:r>
            <a:r>
              <a:rPr lang="en-US" altLang="zh-CN" sz="2400" b="1" kern="0" dirty="0">
                <a:latin typeface="宋体" pitchFamily="2" charset="-122"/>
                <a:ea typeface="宋体" pitchFamily="2" charset="-122"/>
              </a:rPr>
              <a:t>》</a:t>
            </a:r>
          </a:p>
          <a:p>
            <a:pPr marL="742950" lvl="1" indent="-285750" algn="just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altLang="zh-CN" sz="2400" b="1" kern="0" dirty="0">
                <a:latin typeface="宋体" pitchFamily="2" charset="-122"/>
                <a:ea typeface="宋体" pitchFamily="2" charset="-122"/>
                <a:sym typeface="Symbol" pitchFamily="18" charset="2"/>
              </a:rPr>
              <a:t> 《</a:t>
            </a:r>
            <a:r>
              <a:rPr lang="zh-CN" altLang="en-US" sz="2400" b="1" kern="0" dirty="0">
                <a:latin typeface="宋体" pitchFamily="2" charset="-122"/>
                <a:ea typeface="宋体" pitchFamily="2" charset="-122"/>
                <a:sym typeface="Symbol" pitchFamily="18" charset="2"/>
              </a:rPr>
              <a:t>汇编语言</a:t>
            </a:r>
            <a:r>
              <a:rPr lang="en-US" altLang="zh-CN" sz="2400" b="1" kern="0" dirty="0">
                <a:latin typeface="宋体" pitchFamily="2" charset="-122"/>
                <a:ea typeface="宋体" pitchFamily="2" charset="-122"/>
                <a:sym typeface="Symbol" pitchFamily="18" charset="2"/>
              </a:rPr>
              <a:t>》</a:t>
            </a:r>
          </a:p>
          <a:p>
            <a:pPr marL="742950" lvl="1" indent="-285750" algn="just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altLang="zh-CN" sz="2400" b="1" kern="0" dirty="0">
                <a:latin typeface="宋体" pitchFamily="2" charset="-122"/>
                <a:ea typeface="宋体" pitchFamily="2" charset="-122"/>
                <a:sym typeface="Symbol" pitchFamily="18" charset="2"/>
              </a:rPr>
              <a:t> 《</a:t>
            </a:r>
            <a:r>
              <a:rPr lang="zh-CN" altLang="en-US" sz="2400" b="1" kern="0" dirty="0">
                <a:latin typeface="宋体" pitchFamily="2" charset="-122"/>
                <a:ea typeface="宋体" pitchFamily="2" charset="-122"/>
                <a:sym typeface="Symbol" pitchFamily="18" charset="2"/>
              </a:rPr>
              <a:t>计算机组成原理</a:t>
            </a:r>
            <a:r>
              <a:rPr lang="en-US" altLang="zh-CN" sz="2400" b="1" kern="0" dirty="0">
                <a:latin typeface="宋体" pitchFamily="2" charset="-122"/>
                <a:ea typeface="宋体" pitchFamily="2" charset="-122"/>
                <a:sym typeface="Symbol" pitchFamily="18" charset="2"/>
              </a:rPr>
              <a:t>》</a:t>
            </a:r>
          </a:p>
          <a:p>
            <a:pPr marL="742950" lvl="1" indent="-285750" algn="just">
              <a:spcBef>
                <a:spcPct val="20000"/>
              </a:spcBef>
              <a:buFont typeface="Arial" pitchFamily="34" charset="0"/>
              <a:buChar char="•"/>
              <a:defRPr/>
            </a:pPr>
            <a:endParaRPr lang="en-US" altLang="zh-CN" sz="2400" b="1" kern="0" dirty="0">
              <a:latin typeface="宋体" pitchFamily="2" charset="-122"/>
              <a:ea typeface="宋体" pitchFamily="2" charset="-122"/>
              <a:sym typeface="Symbol" pitchFamily="18" charset="2"/>
            </a:endParaRPr>
          </a:p>
          <a:p>
            <a:pPr marL="742950" lvl="1" indent="-285750" algn="just">
              <a:spcBef>
                <a:spcPct val="20000"/>
              </a:spcBef>
              <a:buFont typeface="Arial" pitchFamily="34" charset="0"/>
              <a:buChar char="•"/>
              <a:defRPr/>
            </a:pPr>
            <a:endParaRPr lang="en-US" altLang="zh-CN" sz="2400" b="1" kern="0" dirty="0">
              <a:latin typeface="宋体" pitchFamily="2" charset="-122"/>
              <a:ea typeface="宋体" pitchFamily="2" charset="-122"/>
              <a:sym typeface="Symbol" pitchFamily="18" charset="2"/>
            </a:endParaRPr>
          </a:p>
          <a:p>
            <a:pPr marL="742950" lvl="1" indent="-285750" algn="just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altLang="zh-CN" sz="2400" b="1" kern="0" dirty="0">
                <a:latin typeface="宋体" pitchFamily="2" charset="-122"/>
                <a:ea typeface="宋体" pitchFamily="2" charset="-122"/>
                <a:sym typeface="Symbol" pitchFamily="18" charset="2"/>
              </a:rPr>
              <a:t> 《</a:t>
            </a:r>
            <a:r>
              <a:rPr lang="zh-CN" altLang="en-US" sz="2400" b="1" kern="0" dirty="0">
                <a:latin typeface="宋体" pitchFamily="2" charset="-122"/>
                <a:ea typeface="宋体" pitchFamily="2" charset="-122"/>
                <a:sym typeface="Symbol" pitchFamily="18" charset="2"/>
              </a:rPr>
              <a:t>计算机系统联合实验</a:t>
            </a:r>
            <a:r>
              <a:rPr lang="en-US" altLang="zh-CN" sz="2400" b="1" kern="0" dirty="0">
                <a:latin typeface="宋体" pitchFamily="2" charset="-122"/>
                <a:ea typeface="宋体" pitchFamily="2" charset="-122"/>
                <a:sym typeface="Symbol" pitchFamily="18" charset="2"/>
              </a:rPr>
              <a:t>》</a:t>
            </a:r>
          </a:p>
          <a:p>
            <a:pPr marL="342900" indent="-342900">
              <a:spcBef>
                <a:spcPct val="20000"/>
              </a:spcBef>
              <a:buFontTx/>
              <a:buChar char="•"/>
              <a:defRPr/>
            </a:pPr>
            <a:endParaRPr lang="zh-CN" altLang="en-US" sz="2400" b="1" kern="0" dirty="0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36867" name="Rectangle 2"/>
          <p:cNvSpPr txBox="1">
            <a:spLocks noChangeArrowheads="1"/>
          </p:cNvSpPr>
          <p:nvPr/>
        </p:nvSpPr>
        <p:spPr bwMode="auto">
          <a:xfrm>
            <a:off x="533400" y="152400"/>
            <a:ext cx="7005638" cy="693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0" hangingPunct="0"/>
            <a:r>
              <a:rPr lang="zh-CN" altLang="en-US" sz="2800" dirty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rPr>
              <a:t>先行课学习和后续课程</a:t>
            </a:r>
          </a:p>
        </p:txBody>
      </p:sp>
      <p:sp>
        <p:nvSpPr>
          <p:cNvPr id="2" name="下箭头 1"/>
          <p:cNvSpPr/>
          <p:nvPr/>
        </p:nvSpPr>
        <p:spPr bwMode="auto">
          <a:xfrm>
            <a:off x="2514600" y="4267200"/>
            <a:ext cx="609600" cy="762000"/>
          </a:xfrm>
          <a:prstGeom prst="downArrow">
            <a:avLst/>
          </a:prstGeom>
          <a:solidFill>
            <a:srgbClr val="993366">
              <a:alpha val="96001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微软雅黑" pitchFamily="34" charset="-122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灯片编号占位符 1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fld id="{598FC897-6D3E-4E58-B9D1-EAABB578BEF1}" type="slidenum">
              <a:rPr lang="en-US" altLang="zh-CN" smtClean="0"/>
              <a:pPr/>
              <a:t>19</a:t>
            </a:fld>
            <a:endParaRPr lang="en-US" altLang="zh-CN"/>
          </a:p>
          <a:p>
            <a:endParaRPr lang="en-US" altLang="zh-CN"/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381000" y="1295400"/>
            <a:ext cx="8207375" cy="4503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609600" indent="-609600" algn="just" eaLnBrk="0" hangingPunct="0">
              <a:spcBef>
                <a:spcPct val="20000"/>
              </a:spcBef>
              <a:buFontTx/>
              <a:buAutoNum type="arabicPeriod"/>
            </a:pPr>
            <a:r>
              <a:rPr lang="zh-CN" altLang="en-US" sz="2400" b="1">
                <a:latin typeface="Times New Roman" pitchFamily="18" charset="0"/>
              </a:rPr>
              <a:t>王生原，董渊，张素琴，吕映芝等</a:t>
            </a:r>
            <a:r>
              <a:rPr lang="en-US" altLang="zh-CN" sz="2400" b="1">
                <a:latin typeface="Times New Roman" pitchFamily="18" charset="0"/>
              </a:rPr>
              <a:t>. </a:t>
            </a:r>
            <a:r>
              <a:rPr lang="zh-CN" altLang="en-US" sz="2400" b="1">
                <a:latin typeface="Times New Roman" pitchFamily="18" charset="0"/>
              </a:rPr>
              <a:t>编译原理（第</a:t>
            </a:r>
            <a:r>
              <a:rPr lang="en-US" altLang="zh-CN" sz="2400" b="1">
                <a:latin typeface="Times New Roman" pitchFamily="18" charset="0"/>
              </a:rPr>
              <a:t>3</a:t>
            </a:r>
            <a:r>
              <a:rPr lang="zh-CN" altLang="en-US" sz="2400" b="1">
                <a:latin typeface="Times New Roman" pitchFamily="18" charset="0"/>
              </a:rPr>
              <a:t>版）</a:t>
            </a:r>
            <a:r>
              <a:rPr lang="en-US" altLang="zh-CN" sz="2400" b="1">
                <a:latin typeface="Times New Roman" pitchFamily="18" charset="0"/>
              </a:rPr>
              <a:t>. </a:t>
            </a:r>
            <a:r>
              <a:rPr lang="zh-CN" altLang="en-US" sz="2400" b="1">
                <a:latin typeface="Times New Roman" pitchFamily="18" charset="0"/>
              </a:rPr>
              <a:t>北京：清华大学出版社，</a:t>
            </a:r>
            <a:r>
              <a:rPr lang="en-US" altLang="zh-CN" sz="2400" b="1">
                <a:latin typeface="Times New Roman" pitchFamily="18" charset="0"/>
              </a:rPr>
              <a:t>2015</a:t>
            </a:r>
            <a:r>
              <a:rPr lang="zh-CN" altLang="en-US" sz="2400" b="1">
                <a:latin typeface="Times New Roman" pitchFamily="18" charset="0"/>
              </a:rPr>
              <a:t>年</a:t>
            </a:r>
            <a:r>
              <a:rPr lang="en-US" altLang="zh-CN" sz="2400" b="1">
                <a:latin typeface="Times New Roman" pitchFamily="18" charset="0"/>
              </a:rPr>
              <a:t>6</a:t>
            </a:r>
            <a:r>
              <a:rPr lang="zh-CN" altLang="en-US" sz="2400" b="1">
                <a:latin typeface="Times New Roman" pitchFamily="18" charset="0"/>
              </a:rPr>
              <a:t>月 </a:t>
            </a:r>
          </a:p>
          <a:p>
            <a:pPr marL="609600" indent="-609600" algn="just" eaLnBrk="0" hangingPunct="0">
              <a:spcBef>
                <a:spcPct val="20000"/>
              </a:spcBef>
              <a:buFontTx/>
              <a:buAutoNum type="arabicPeriod"/>
            </a:pPr>
            <a:r>
              <a:rPr lang="pt-BR" altLang="zh-CN" sz="2400" b="1">
                <a:latin typeface="Times New Roman" pitchFamily="18" charset="0"/>
              </a:rPr>
              <a:t>Alfred Aho ect.</a:t>
            </a:r>
            <a:r>
              <a:rPr lang="zh-CN" altLang="pt-BR" sz="2400" b="1">
                <a:latin typeface="Times New Roman" pitchFamily="18" charset="0"/>
              </a:rPr>
              <a:t>，</a:t>
            </a:r>
            <a:r>
              <a:rPr lang="pt-BR" altLang="zh-CN" sz="2400" b="1">
                <a:latin typeface="Times New Roman" pitchFamily="18" charset="0"/>
              </a:rPr>
              <a:t>Compilers: Principles, Techniques, and Tools</a:t>
            </a:r>
            <a:r>
              <a:rPr lang="zh-CN" altLang="pt-BR" sz="2400" b="1">
                <a:latin typeface="Times New Roman" pitchFamily="18" charset="0"/>
              </a:rPr>
              <a:t>，</a:t>
            </a:r>
            <a:r>
              <a:rPr lang="zh-CN" altLang="en-US" sz="2400" b="1">
                <a:latin typeface="Times New Roman" pitchFamily="18" charset="0"/>
              </a:rPr>
              <a:t>北京</a:t>
            </a:r>
            <a:r>
              <a:rPr lang="zh-CN" altLang="pt-BR" sz="2400" b="1">
                <a:latin typeface="Times New Roman" pitchFamily="18" charset="0"/>
              </a:rPr>
              <a:t>：</a:t>
            </a:r>
            <a:r>
              <a:rPr lang="zh-CN" altLang="en-US" sz="2400" b="1">
                <a:latin typeface="Times New Roman" pitchFamily="18" charset="0"/>
              </a:rPr>
              <a:t>人民邮电出版社</a:t>
            </a:r>
            <a:r>
              <a:rPr lang="zh-CN" altLang="pt-BR" sz="2400" b="1">
                <a:latin typeface="Times New Roman" pitchFamily="18" charset="0"/>
              </a:rPr>
              <a:t>，</a:t>
            </a:r>
            <a:r>
              <a:rPr lang="pt-BR" altLang="zh-CN" sz="2400" b="1">
                <a:latin typeface="Times New Roman" pitchFamily="18" charset="0"/>
              </a:rPr>
              <a:t>Pearson Education</a:t>
            </a:r>
            <a:r>
              <a:rPr lang="zh-CN" altLang="en-US" sz="2400" b="1">
                <a:latin typeface="Times New Roman" pitchFamily="18" charset="0"/>
              </a:rPr>
              <a:t>出版集团</a:t>
            </a:r>
            <a:r>
              <a:rPr lang="zh-CN" altLang="pt-BR" sz="2400" b="1">
                <a:latin typeface="Times New Roman" pitchFamily="18" charset="0"/>
              </a:rPr>
              <a:t>，</a:t>
            </a:r>
            <a:r>
              <a:rPr lang="pt-BR" altLang="zh-CN" sz="2400" b="1">
                <a:latin typeface="Times New Roman" pitchFamily="18" charset="0"/>
              </a:rPr>
              <a:t>2002.2. </a:t>
            </a:r>
            <a:endParaRPr lang="en-US" altLang="zh-CN" sz="2400" b="1">
              <a:latin typeface="Times New Roman" pitchFamily="18" charset="0"/>
            </a:endParaRPr>
          </a:p>
          <a:p>
            <a:pPr marL="609600" indent="-609600" algn="just" eaLnBrk="0" hangingPunct="0">
              <a:spcBef>
                <a:spcPct val="20000"/>
              </a:spcBef>
              <a:buFontTx/>
              <a:buAutoNum type="arabicPeriod"/>
            </a:pPr>
            <a:r>
              <a:rPr lang="zh-CN" altLang="en-US" sz="2400" b="1">
                <a:latin typeface="Times New Roman" pitchFamily="18" charset="0"/>
              </a:rPr>
              <a:t>许畅</a:t>
            </a:r>
            <a:r>
              <a:rPr lang="zh-CN" altLang="pt-BR" sz="2400" b="1">
                <a:latin typeface="Times New Roman" pitchFamily="18" charset="0"/>
              </a:rPr>
              <a:t>等</a:t>
            </a:r>
            <a:r>
              <a:rPr lang="pt-BR" altLang="zh-CN" sz="2400" b="1">
                <a:latin typeface="Times New Roman" pitchFamily="18" charset="0"/>
              </a:rPr>
              <a:t>.</a:t>
            </a:r>
            <a:r>
              <a:rPr lang="zh-CN" altLang="pt-BR" sz="2400" b="1">
                <a:latin typeface="Times New Roman" pitchFamily="18" charset="0"/>
              </a:rPr>
              <a:t>编译原理</a:t>
            </a:r>
            <a:r>
              <a:rPr lang="zh-CN" altLang="en-US" sz="2400" b="1">
                <a:latin typeface="Times New Roman" pitchFamily="18" charset="0"/>
              </a:rPr>
              <a:t>实践与指导教程</a:t>
            </a:r>
            <a:r>
              <a:rPr lang="pt-BR" altLang="zh-CN" sz="2400" b="1">
                <a:latin typeface="Times New Roman" pitchFamily="18" charset="0"/>
              </a:rPr>
              <a:t>.</a:t>
            </a:r>
            <a:r>
              <a:rPr lang="zh-CN" altLang="pt-BR" sz="2400" b="1">
                <a:latin typeface="Times New Roman" pitchFamily="18" charset="0"/>
              </a:rPr>
              <a:t>北京：</a:t>
            </a:r>
            <a:r>
              <a:rPr lang="zh-CN" altLang="en-US" sz="2400" b="1">
                <a:latin typeface="Times New Roman" pitchFamily="18" charset="0"/>
              </a:rPr>
              <a:t>机械</a:t>
            </a:r>
            <a:r>
              <a:rPr lang="zh-CN" altLang="pt-BR" sz="2400" b="1">
                <a:latin typeface="Times New Roman" pitchFamily="18" charset="0"/>
              </a:rPr>
              <a:t>工业出版社</a:t>
            </a:r>
            <a:r>
              <a:rPr lang="pt-BR" altLang="zh-CN" sz="2400" b="1">
                <a:latin typeface="Times New Roman" pitchFamily="18" charset="0"/>
              </a:rPr>
              <a:t>.</a:t>
            </a:r>
            <a:r>
              <a:rPr lang="zh-CN" altLang="pt-BR" sz="2400" b="1">
                <a:latin typeface="Times New Roman" pitchFamily="18" charset="0"/>
              </a:rPr>
              <a:t> </a:t>
            </a:r>
            <a:endParaRPr lang="en-US" altLang="zh-CN" sz="2400" b="1">
              <a:latin typeface="Times New Roman" pitchFamily="18" charset="0"/>
            </a:endParaRPr>
          </a:p>
        </p:txBody>
      </p:sp>
      <p:sp>
        <p:nvSpPr>
          <p:cNvPr id="38915" name="Rectangle 2"/>
          <p:cNvSpPr txBox="1">
            <a:spLocks noChangeArrowheads="1"/>
          </p:cNvSpPr>
          <p:nvPr/>
        </p:nvSpPr>
        <p:spPr bwMode="auto">
          <a:xfrm>
            <a:off x="433388" y="152400"/>
            <a:ext cx="6805612" cy="766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0" hangingPunct="0"/>
            <a:r>
              <a:rPr lang="zh-CN" altLang="en-US" sz="2800">
                <a:solidFill>
                  <a:srgbClr val="0000FF"/>
                </a:solidFill>
                <a:latin typeface="华文隶书"/>
                <a:ea typeface="微软雅黑" pitchFamily="34" charset="-122"/>
              </a:rPr>
              <a:t>教材及主要参考书目</a:t>
            </a:r>
          </a:p>
        </p:txBody>
      </p:sp>
      <p:pic>
        <p:nvPicPr>
          <p:cNvPr id="5" name="Picture 10" descr="u=440227883,4288592191&amp;fm=0&amp;gp=0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800600" y="1066800"/>
            <a:ext cx="2209800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12" descr="aHR0cDovL2ltZzAxLnRhb2Jhb2Nkbi5jb20vYmFvL3VwbG9hZGVkL2kxL1QxeXNTTVhkOGhYWGJpNUQuNl8wNjI5MjIuanBnXzMxMHgzMTAuanBn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91200" y="990600"/>
            <a:ext cx="2085975" cy="2952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388100" y="1243013"/>
            <a:ext cx="2193925" cy="300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7" descr="龙书1封面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962400" y="1562100"/>
            <a:ext cx="4572000" cy="4762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6913" name="Picture 1" descr="C:\Users\JOHN ZHU\Desktop\23717440-1_b_1.jpg"/>
          <p:cNvPicPr>
            <a:picLocks noChangeAspect="1" noChangeArrowheads="1"/>
          </p:cNvPicPr>
          <p:nvPr/>
        </p:nvPicPr>
        <p:blipFill>
          <a:blip r:embed="rId6"/>
          <a:srcRect l="14285" r="14285"/>
          <a:stretch>
            <a:fillRect/>
          </a:stretch>
        </p:blipFill>
        <p:spPr bwMode="auto">
          <a:xfrm>
            <a:off x="4876800" y="1905000"/>
            <a:ext cx="3581400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xit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" presetClass="exit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" presetClass="exit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" presetClass="exit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4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8" dur="500"/>
                                        <p:tgtEl>
                                          <p:spTgt spid="1669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内容占位符 2"/>
          <p:cNvSpPr>
            <a:spLocks noGrp="1"/>
          </p:cNvSpPr>
          <p:nvPr>
            <p:ph idx="4294967295"/>
          </p:nvPr>
        </p:nvSpPr>
        <p:spPr bwMode="auto">
          <a:xfrm>
            <a:off x="304800" y="1524000"/>
            <a:ext cx="8534400" cy="38100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eaLnBrk="1" hangingPunct="1"/>
            <a:r>
              <a:rPr lang="zh-CN" altLang="en-US" sz="2400" b="1" dirty="0"/>
              <a:t>课名：编译原理</a:t>
            </a:r>
            <a:endParaRPr lang="en-US" altLang="zh-CN" sz="2400" b="1" dirty="0"/>
          </a:p>
          <a:p>
            <a:pPr eaLnBrk="1" hangingPunct="1"/>
            <a:r>
              <a:rPr lang="zh-CN" altLang="en-US" sz="2400" b="1" dirty="0"/>
              <a:t>类别：必修</a:t>
            </a:r>
            <a:endParaRPr lang="en-US" altLang="zh-CN" sz="2400" b="1" dirty="0"/>
          </a:p>
          <a:p>
            <a:pPr eaLnBrk="1" hangingPunct="1"/>
            <a:r>
              <a:rPr lang="zh-CN" altLang="en-US" sz="2400" b="1" dirty="0"/>
              <a:t>学时：</a:t>
            </a:r>
            <a:r>
              <a:rPr lang="en-US" altLang="zh-CN" sz="2400" b="1" dirty="0"/>
              <a:t>32</a:t>
            </a:r>
            <a:r>
              <a:rPr lang="zh-CN" altLang="en-US" sz="2400" b="1" dirty="0"/>
              <a:t>（课堂教学）</a:t>
            </a:r>
            <a:endParaRPr lang="en-US" altLang="zh-CN" sz="2400" b="1" dirty="0"/>
          </a:p>
          <a:p>
            <a:pPr eaLnBrk="1" hangingPunct="1"/>
            <a:r>
              <a:rPr lang="zh-CN" altLang="en-US" sz="2400" b="1" dirty="0"/>
              <a:t>上课时间：</a:t>
            </a:r>
            <a:r>
              <a:rPr lang="en-US" altLang="zh-CN" sz="2400" b="1" dirty="0"/>
              <a:t>2021</a:t>
            </a:r>
            <a:r>
              <a:rPr lang="zh-CN" altLang="en-US" sz="2400" b="1" dirty="0"/>
              <a:t>年</a:t>
            </a:r>
            <a:r>
              <a:rPr lang="en-US" altLang="zh-CN" sz="2400" b="1" dirty="0"/>
              <a:t>5-12</a:t>
            </a:r>
            <a:r>
              <a:rPr lang="zh-CN" altLang="en-US" sz="2400" b="1" dirty="0"/>
              <a:t>周</a:t>
            </a:r>
            <a:endParaRPr lang="zh-CN" altLang="en-US" sz="2400" dirty="0">
              <a:solidFill>
                <a:srgbClr val="FF0000"/>
              </a:solidFill>
            </a:endParaRPr>
          </a:p>
          <a:p>
            <a:pPr eaLnBrk="1" hangingPunct="1"/>
            <a:r>
              <a:rPr lang="zh-CN" altLang="en-US" sz="2400" b="1" dirty="0"/>
              <a:t>实验时间：</a:t>
            </a:r>
            <a:r>
              <a:rPr lang="en-US" altLang="zh-CN" sz="2400" b="1" dirty="0"/>
              <a:t>32</a:t>
            </a:r>
            <a:r>
              <a:rPr lang="zh-CN" altLang="en-US" sz="2400" b="1" dirty="0"/>
              <a:t>学时，</a:t>
            </a:r>
            <a:r>
              <a:rPr lang="en-US" altLang="zh-CN" sz="2400" b="1" dirty="0"/>
              <a:t>9-17</a:t>
            </a:r>
            <a:r>
              <a:rPr lang="zh-CN" altLang="en-US" sz="2400" b="1" dirty="0"/>
              <a:t>周</a:t>
            </a:r>
          </a:p>
          <a:p>
            <a:pPr eaLnBrk="1" hangingPunct="1"/>
            <a:r>
              <a:rPr lang="zh-CN" altLang="en-US" sz="2400" b="1" dirty="0"/>
              <a:t>考试：</a:t>
            </a:r>
            <a:r>
              <a:rPr lang="zh-CN" altLang="en-US" b="1" dirty="0">
                <a:solidFill>
                  <a:srgbClr val="FF0000"/>
                </a:solidFill>
              </a:rPr>
              <a:t>第</a:t>
            </a:r>
            <a:r>
              <a:rPr lang="en-US" altLang="zh-CN" b="1" dirty="0">
                <a:solidFill>
                  <a:srgbClr val="FF0000"/>
                </a:solidFill>
              </a:rPr>
              <a:t>17</a:t>
            </a:r>
            <a:r>
              <a:rPr lang="zh-CN" altLang="en-US" b="1" dirty="0">
                <a:solidFill>
                  <a:srgbClr val="FF0000"/>
                </a:solidFill>
              </a:rPr>
              <a:t>周周日</a:t>
            </a:r>
            <a:r>
              <a:rPr lang="en-US" altLang="zh-CN" b="1" dirty="0">
                <a:solidFill>
                  <a:srgbClr val="FF0000"/>
                </a:solidFill>
              </a:rPr>
              <a:t>(2021</a:t>
            </a:r>
            <a:r>
              <a:rPr lang="zh-CN" altLang="en-US" b="1" dirty="0">
                <a:solidFill>
                  <a:srgbClr val="FF0000"/>
                </a:solidFill>
              </a:rPr>
              <a:t>年</a:t>
            </a:r>
            <a:r>
              <a:rPr lang="en-US" altLang="zh-CN" b="1" dirty="0">
                <a:solidFill>
                  <a:srgbClr val="FF0000"/>
                </a:solidFill>
              </a:rPr>
              <a:t>6</a:t>
            </a:r>
            <a:r>
              <a:rPr lang="zh-CN" altLang="en-US" b="1" dirty="0">
                <a:solidFill>
                  <a:srgbClr val="FF0000"/>
                </a:solidFill>
              </a:rPr>
              <a:t>月</a:t>
            </a:r>
            <a:r>
              <a:rPr lang="en-US" altLang="zh-CN" b="1" dirty="0">
                <a:solidFill>
                  <a:srgbClr val="FF0000"/>
                </a:solidFill>
              </a:rPr>
              <a:t>27</a:t>
            </a:r>
            <a:r>
              <a:rPr lang="zh-CN" altLang="en-US" b="1" dirty="0">
                <a:solidFill>
                  <a:srgbClr val="FF0000"/>
                </a:solidFill>
              </a:rPr>
              <a:t>日</a:t>
            </a:r>
            <a:r>
              <a:rPr lang="en-US" altLang="zh-CN" b="1" dirty="0">
                <a:solidFill>
                  <a:srgbClr val="FF0000"/>
                </a:solidFill>
              </a:rPr>
              <a:t>)</a:t>
            </a:r>
            <a:r>
              <a:rPr lang="zh-CN" altLang="en-US" b="1" dirty="0">
                <a:solidFill>
                  <a:srgbClr val="FF0000"/>
                </a:solidFill>
              </a:rPr>
              <a:t>上午</a:t>
            </a:r>
            <a:endParaRPr lang="en-US" altLang="zh-CN" sz="2400" b="1" dirty="0">
              <a:solidFill>
                <a:srgbClr val="FF0000"/>
              </a:solidFill>
            </a:endParaRPr>
          </a:p>
          <a:p>
            <a:pPr eaLnBrk="1" hangingPunct="1">
              <a:buFontTx/>
              <a:buNone/>
            </a:pPr>
            <a:r>
              <a:rPr lang="en-US" altLang="zh-CN" sz="2400" dirty="0"/>
              <a:t>    </a:t>
            </a:r>
            <a:endParaRPr lang="zh-CN" altLang="en-US" sz="2400" dirty="0"/>
          </a:p>
        </p:txBody>
      </p:sp>
      <p:sp>
        <p:nvSpPr>
          <p:cNvPr id="30722" name="Rectangle 2"/>
          <p:cNvSpPr txBox="1">
            <a:spLocks noChangeArrowheads="1"/>
          </p:cNvSpPr>
          <p:nvPr/>
        </p:nvSpPr>
        <p:spPr bwMode="auto">
          <a:xfrm>
            <a:off x="461963" y="220663"/>
            <a:ext cx="7005637" cy="693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0" hangingPunct="0"/>
            <a:r>
              <a:rPr lang="zh-CN" altLang="en-US" sz="280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rPr>
              <a:t>课程信息</a:t>
            </a:r>
            <a:endParaRPr lang="zh-CN" altLang="en-US">
              <a:solidFill>
                <a:srgbClr val="0000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0723" name="灯片编号占位符 6"/>
          <p:cNvSpPr>
            <a:spLocks noGrp="1"/>
          </p:cNvSpPr>
          <p:nvPr>
            <p:ph type="sldNum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fld id="{493FB0E4-E3C0-4A0D-BC49-000AF3B128B0}" type="slidenum">
              <a:rPr lang="en-US" altLang="zh-CN" smtClean="0"/>
              <a:pPr/>
              <a:t>2</a:t>
            </a:fld>
            <a:endParaRPr lang="en-US" altLang="zh-CN"/>
          </a:p>
          <a:p>
            <a:endParaRPr lang="en-US" altLang="zh-CN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灯片编号占位符 1"/>
          <p:cNvSpPr>
            <a:spLocks noGrp="1"/>
          </p:cNvSpPr>
          <p:nvPr>
            <p:ph type="sldNum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fld id="{6E715BCE-109A-4042-BF77-9A5453222411}" type="slidenum">
              <a:rPr lang="en-US" altLang="zh-CN" smtClean="0"/>
              <a:pPr/>
              <a:t>20</a:t>
            </a:fld>
            <a:endParaRPr lang="en-US" altLang="zh-CN"/>
          </a:p>
          <a:p>
            <a:endParaRPr lang="en-US" altLang="zh-CN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457200" y="265113"/>
            <a:ext cx="6707188" cy="8509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zh-CN" altLang="en-US" sz="2800" kern="0" dirty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考试</a:t>
            </a:r>
            <a:endParaRPr lang="zh-CN" altLang="en-US" kern="0" dirty="0">
              <a:solidFill>
                <a:srgbClr val="0000FF"/>
              </a:solidFill>
              <a:latin typeface="微软雅黑" pitchFamily="34" charset="-122"/>
              <a:ea typeface="微软雅黑" pitchFamily="34" charset="-122"/>
              <a:cs typeface="+mj-cs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549275" y="1255713"/>
            <a:ext cx="8415338" cy="4840287"/>
          </a:xfrm>
          <a:prstGeom prst="rect">
            <a:avLst/>
          </a:prstGeom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  <a:defRPr/>
            </a:pPr>
            <a:r>
              <a:rPr lang="zh-CN" altLang="en-US" sz="2400" b="1" kern="0" dirty="0">
                <a:latin typeface="Times New Roman" pitchFamily="18" charset="0"/>
                <a:ea typeface="+mn-ea"/>
              </a:rPr>
              <a:t>题型：单选多选、判断、综合</a:t>
            </a:r>
            <a:endParaRPr lang="en-US" altLang="zh-CN" sz="2400" b="1" kern="0" dirty="0">
              <a:latin typeface="Times New Roman" pitchFamily="18" charset="0"/>
              <a:ea typeface="+mn-ea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  <a:defRPr/>
            </a:pPr>
            <a:r>
              <a:rPr lang="zh-CN" altLang="en-US" sz="2400" b="1" kern="0" dirty="0">
                <a:latin typeface="Times New Roman" pitchFamily="18" charset="0"/>
                <a:ea typeface="+mn-ea"/>
              </a:rPr>
              <a:t>重点和难点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  <a:defRPr/>
            </a:pPr>
            <a:r>
              <a:rPr lang="zh-CN" altLang="en-US" sz="2400" b="1" kern="0" dirty="0">
                <a:latin typeface="Times New Roman" pitchFamily="18" charset="0"/>
                <a:ea typeface="+mn-ea"/>
              </a:rPr>
              <a:t>会在各章的开始点明</a:t>
            </a:r>
          </a:p>
          <a:p>
            <a:pPr marL="342900" indent="-342900">
              <a:spcBef>
                <a:spcPct val="20000"/>
              </a:spcBef>
              <a:buFontTx/>
              <a:buChar char="•"/>
              <a:defRPr/>
            </a:pPr>
            <a:r>
              <a:rPr lang="zh-CN" altLang="en-US" sz="2400" b="1" kern="0" dirty="0">
                <a:latin typeface="Times New Roman" pitchFamily="18" charset="0"/>
                <a:ea typeface="+mn-ea"/>
              </a:rPr>
              <a:t>考试权重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  <a:defRPr/>
            </a:pPr>
            <a:r>
              <a:rPr lang="zh-CN" altLang="en-US" sz="2400" b="1" kern="0" dirty="0">
                <a:latin typeface="Times New Roman" pitchFamily="18" charset="0"/>
                <a:ea typeface="+mn-ea"/>
              </a:rPr>
              <a:t>平时成绩（课后作业和上课互动）占</a:t>
            </a:r>
            <a:r>
              <a:rPr lang="en-US" altLang="zh-CN" sz="2400" b="1" kern="0" dirty="0">
                <a:latin typeface="Times New Roman" pitchFamily="18" charset="0"/>
                <a:ea typeface="+mn-ea"/>
              </a:rPr>
              <a:t>20%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  <a:defRPr/>
            </a:pPr>
            <a:r>
              <a:rPr lang="zh-CN" altLang="en-US" sz="2400" b="1" kern="0" dirty="0">
                <a:latin typeface="Times New Roman" pitchFamily="18" charset="0"/>
              </a:rPr>
              <a:t>出勤情况   </a:t>
            </a:r>
            <a:r>
              <a:rPr lang="en-US" altLang="zh-CN" sz="2400" b="1" kern="0" dirty="0">
                <a:latin typeface="Times New Roman" pitchFamily="18" charset="0"/>
              </a:rPr>
              <a:t>10%</a:t>
            </a:r>
            <a:endParaRPr lang="en-US" altLang="zh-CN" sz="2400" b="1" kern="0" dirty="0">
              <a:latin typeface="Times New Roman" pitchFamily="18" charset="0"/>
              <a:ea typeface="+mn-ea"/>
            </a:endParaRPr>
          </a:p>
          <a:p>
            <a:pPr marL="742950" lvl="1" indent="-285750">
              <a:spcBef>
                <a:spcPct val="20000"/>
              </a:spcBef>
              <a:buFontTx/>
              <a:buChar char="–"/>
              <a:defRPr/>
            </a:pPr>
            <a:r>
              <a:rPr lang="zh-CN" altLang="en-US" sz="2400" b="1" kern="0" dirty="0">
                <a:latin typeface="Times New Roman" pitchFamily="18" charset="0"/>
                <a:ea typeface="+mn-ea"/>
              </a:rPr>
              <a:t>期末考试占</a:t>
            </a:r>
            <a:r>
              <a:rPr lang="en-US" altLang="zh-CN" sz="2400" b="1" kern="0" dirty="0">
                <a:latin typeface="Times New Roman" pitchFamily="18" charset="0"/>
                <a:ea typeface="+mn-ea"/>
              </a:rPr>
              <a:t>70%</a:t>
            </a:r>
          </a:p>
          <a:p>
            <a:pPr marL="342900" indent="-342900">
              <a:spcBef>
                <a:spcPct val="20000"/>
              </a:spcBef>
              <a:buFontTx/>
              <a:buChar char="•"/>
              <a:defRPr/>
            </a:pPr>
            <a:r>
              <a:rPr lang="zh-CN" altLang="en-US" sz="2400" b="1" kern="0" dirty="0">
                <a:latin typeface="Times New Roman" pitchFamily="18" charset="0"/>
                <a:ea typeface="+mn-ea"/>
              </a:rPr>
              <a:t>答疑：超星学习平台，</a:t>
            </a:r>
            <a:r>
              <a:rPr lang="en-US" altLang="zh-CN" sz="2400" b="1" kern="0" dirty="0">
                <a:latin typeface="Times New Roman" pitchFamily="18" charset="0"/>
                <a:ea typeface="+mn-ea"/>
              </a:rPr>
              <a:t>QQ</a:t>
            </a:r>
            <a:r>
              <a:rPr lang="zh-CN" altLang="en-US" sz="2400" b="1" kern="0" dirty="0">
                <a:latin typeface="Times New Roman" pitchFamily="18" charset="0"/>
                <a:ea typeface="+mn-ea"/>
              </a:rPr>
              <a:t>群留言，在线和离线答疑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灯片编号占位符 1"/>
          <p:cNvSpPr>
            <a:spLocks noGrp="1"/>
          </p:cNvSpPr>
          <p:nvPr>
            <p:ph type="sldNum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fld id="{2C41526D-37CF-42B7-9680-848795B3A5C6}" type="slidenum">
              <a:rPr lang="en-US" altLang="zh-CN" smtClean="0"/>
              <a:pPr/>
              <a:t>21</a:t>
            </a:fld>
            <a:endParaRPr lang="en-US" altLang="zh-CN"/>
          </a:p>
          <a:p>
            <a:endParaRPr lang="en-US" altLang="zh-CN"/>
          </a:p>
        </p:txBody>
      </p:sp>
      <p:sp>
        <p:nvSpPr>
          <p:cNvPr id="43010" name="Text Box 2"/>
          <p:cNvSpPr txBox="1">
            <a:spLocks noChangeArrowheads="1"/>
          </p:cNvSpPr>
          <p:nvPr/>
        </p:nvSpPr>
        <p:spPr bwMode="auto">
          <a:xfrm>
            <a:off x="3609975" y="2243138"/>
            <a:ext cx="16764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kumimoji="1" lang="zh-CN" altLang="en-US" sz="2800" b="1">
                <a:latin typeface="Tahoma" pitchFamily="34" charset="0"/>
              </a:rPr>
              <a:t>重点讲解</a:t>
            </a:r>
          </a:p>
        </p:txBody>
      </p:sp>
      <p:sp>
        <p:nvSpPr>
          <p:cNvPr id="43011" name="Text Box 3"/>
          <p:cNvSpPr txBox="1">
            <a:spLocks noChangeArrowheads="1"/>
          </p:cNvSpPr>
          <p:nvPr/>
        </p:nvSpPr>
        <p:spPr bwMode="auto">
          <a:xfrm>
            <a:off x="2590800" y="3005138"/>
            <a:ext cx="4648200" cy="2862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50000"/>
              </a:lnSpc>
              <a:spcBef>
                <a:spcPct val="50000"/>
              </a:spcBef>
            </a:pPr>
            <a:r>
              <a:rPr kumimoji="1" lang="en-US" altLang="zh-CN" sz="2400" b="1">
                <a:solidFill>
                  <a:srgbClr val="FF0000"/>
                </a:solidFill>
                <a:latin typeface="Times New Roman" pitchFamily="18" charset="0"/>
                <a:hlinkClick r:id="rId2" action="ppaction://hlinksldjump"/>
              </a:rPr>
              <a:t>1.1</a:t>
            </a:r>
            <a:r>
              <a:rPr kumimoji="1" lang="zh-CN" altLang="en-US" sz="2400" b="1">
                <a:solidFill>
                  <a:srgbClr val="FF0000"/>
                </a:solidFill>
                <a:latin typeface="Times New Roman" pitchFamily="18" charset="0"/>
                <a:hlinkClick r:id="rId2" action="ppaction://hlinksldjump"/>
              </a:rPr>
              <a:t>　什么是编译程序 </a:t>
            </a:r>
            <a:endParaRPr kumimoji="1" lang="zh-CN" altLang="en-US" sz="2400" b="1">
              <a:solidFill>
                <a:srgbClr val="FF0000"/>
              </a:solidFill>
              <a:latin typeface="Times New Roman" pitchFamily="18" charset="0"/>
            </a:endParaRPr>
          </a:p>
          <a:p>
            <a:pPr>
              <a:lnSpc>
                <a:spcPct val="150000"/>
              </a:lnSpc>
              <a:spcBef>
                <a:spcPct val="50000"/>
              </a:spcBef>
            </a:pPr>
            <a:r>
              <a:rPr kumimoji="1" lang="en-US" altLang="zh-CN" sz="2400" b="1">
                <a:solidFill>
                  <a:srgbClr val="FF0000"/>
                </a:solidFill>
                <a:latin typeface="Times New Roman" pitchFamily="18" charset="0"/>
                <a:hlinkClick r:id="rId3" action="ppaction://hlinksldjump"/>
              </a:rPr>
              <a:t>1.2</a:t>
            </a:r>
            <a:r>
              <a:rPr kumimoji="1" lang="zh-CN" altLang="en-US" sz="2400" b="1">
                <a:solidFill>
                  <a:srgbClr val="FF0000"/>
                </a:solidFill>
                <a:latin typeface="Times New Roman" pitchFamily="18" charset="0"/>
                <a:hlinkClick r:id="rId3" action="ppaction://hlinksldjump"/>
              </a:rPr>
              <a:t>　编译过程和编译程序结构 </a:t>
            </a:r>
            <a:endParaRPr kumimoji="1" lang="zh-CN" altLang="en-US" sz="2400" b="1">
              <a:solidFill>
                <a:srgbClr val="FF0000"/>
              </a:solidFill>
              <a:latin typeface="Times New Roman" pitchFamily="18" charset="0"/>
            </a:endParaRPr>
          </a:p>
          <a:p>
            <a:pPr>
              <a:lnSpc>
                <a:spcPct val="150000"/>
              </a:lnSpc>
              <a:spcBef>
                <a:spcPct val="50000"/>
              </a:spcBef>
            </a:pPr>
            <a:r>
              <a:rPr kumimoji="1" lang="en-US" altLang="zh-CN" sz="2400" b="1">
                <a:solidFill>
                  <a:srgbClr val="FF0000"/>
                </a:solidFill>
                <a:latin typeface="Times New Roman" pitchFamily="18" charset="0"/>
                <a:hlinkClick r:id="rId4" action="ppaction://hlinksldjump"/>
              </a:rPr>
              <a:t>1.3</a:t>
            </a:r>
            <a:r>
              <a:rPr kumimoji="1" lang="zh-CN" altLang="en-US" sz="2400" b="1">
                <a:solidFill>
                  <a:srgbClr val="FF0000"/>
                </a:solidFill>
                <a:latin typeface="Times New Roman" pitchFamily="18" charset="0"/>
                <a:hlinkClick r:id="rId4" action="ppaction://hlinksldjump"/>
              </a:rPr>
              <a:t>　解释程序和一些软件工具 </a:t>
            </a:r>
            <a:endParaRPr kumimoji="1" lang="zh-CN" altLang="en-US" sz="2400" b="1">
              <a:solidFill>
                <a:srgbClr val="FF0000"/>
              </a:solidFill>
              <a:latin typeface="Times New Roman" pitchFamily="18" charset="0"/>
            </a:endParaRPr>
          </a:p>
          <a:p>
            <a:pPr>
              <a:lnSpc>
                <a:spcPct val="150000"/>
              </a:lnSpc>
              <a:spcBef>
                <a:spcPct val="50000"/>
              </a:spcBef>
            </a:pPr>
            <a:r>
              <a:rPr kumimoji="1" lang="en-US" altLang="zh-CN" sz="2400" b="1">
                <a:solidFill>
                  <a:srgbClr val="FF0000"/>
                </a:solidFill>
                <a:latin typeface="Times New Roman" pitchFamily="18" charset="0"/>
                <a:hlinkClick r:id="rId4" action="ppaction://hlinksldjump"/>
              </a:rPr>
              <a:t>1.4</a:t>
            </a:r>
            <a:r>
              <a:rPr kumimoji="1" lang="zh-CN" altLang="en-US" sz="2400" b="1">
                <a:solidFill>
                  <a:srgbClr val="FF0000"/>
                </a:solidFill>
                <a:latin typeface="Times New Roman" pitchFamily="18" charset="0"/>
                <a:hlinkClick r:id="rId4" action="ppaction://hlinksldjump"/>
              </a:rPr>
              <a:t>　编译技术的新发展</a:t>
            </a:r>
            <a:endParaRPr kumimoji="1" lang="zh-CN" altLang="en-US" sz="2400" b="1">
              <a:solidFill>
                <a:srgbClr val="FF0000"/>
              </a:solidFill>
              <a:latin typeface="Times New Roman" pitchFamily="18" charset="0"/>
            </a:endParaRPr>
          </a:p>
        </p:txBody>
      </p:sp>
      <p:sp>
        <p:nvSpPr>
          <p:cNvPr id="43012" name="Rectangle 7"/>
          <p:cNvSpPr>
            <a:spLocks noChangeArrowheads="1"/>
          </p:cNvSpPr>
          <p:nvPr/>
        </p:nvSpPr>
        <p:spPr bwMode="auto">
          <a:xfrm>
            <a:off x="152400" y="1295400"/>
            <a:ext cx="82677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zh-CN" altLang="en-US" sz="3600">
                <a:latin typeface="Times New Roman" pitchFamily="18" charset="0"/>
                <a:ea typeface="黑体" pitchFamily="49" charset="-122"/>
              </a:rPr>
              <a:t>第 </a:t>
            </a:r>
            <a:r>
              <a:rPr lang="en-US" altLang="zh-CN" sz="3600">
                <a:latin typeface="Times New Roman" pitchFamily="18" charset="0"/>
                <a:ea typeface="黑体" pitchFamily="49" charset="-122"/>
              </a:rPr>
              <a:t>1 </a:t>
            </a:r>
            <a:r>
              <a:rPr lang="zh-CN" altLang="en-US" sz="3600">
                <a:latin typeface="Times New Roman" pitchFamily="18" charset="0"/>
                <a:ea typeface="黑体" pitchFamily="49" charset="-122"/>
              </a:rPr>
              <a:t>章  引  论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灯片编号占位符 1"/>
          <p:cNvSpPr>
            <a:spLocks noGrp="1"/>
          </p:cNvSpPr>
          <p:nvPr>
            <p:ph type="sldNum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fld id="{64D92AC4-261F-4BF0-BA4E-479DE2AE0984}" type="slidenum">
              <a:rPr lang="en-US" altLang="zh-CN" smtClean="0"/>
              <a:pPr/>
              <a:t>22</a:t>
            </a:fld>
            <a:endParaRPr lang="en-US" altLang="zh-CN"/>
          </a:p>
          <a:p>
            <a:endParaRPr lang="en-US" altLang="zh-CN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381000" y="228600"/>
            <a:ext cx="8229600" cy="7620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zh-CN" sz="2800" kern="0" dirty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1.1</a:t>
            </a:r>
            <a:r>
              <a:rPr lang="zh-CN" altLang="en-US" sz="2800" kern="0" dirty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什么是编译程序</a:t>
            </a:r>
            <a:r>
              <a:rPr lang="en-US" altLang="zh-CN" sz="2800" kern="0" dirty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(compiler)</a:t>
            </a:r>
          </a:p>
        </p:txBody>
      </p:sp>
      <p:sp>
        <p:nvSpPr>
          <p:cNvPr id="5" name="Text Box 16"/>
          <p:cNvSpPr txBox="1">
            <a:spLocks noChangeArrowheads="1"/>
          </p:cNvSpPr>
          <p:nvPr/>
        </p:nvSpPr>
        <p:spPr bwMode="auto">
          <a:xfrm>
            <a:off x="838200" y="3771900"/>
            <a:ext cx="1873250" cy="75723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>
              <a:lnSpc>
                <a:spcPct val="90000"/>
              </a:lnSpc>
            </a:pPr>
            <a:r>
              <a:rPr lang="en-US" altLang="zh-CN" sz="2400" b="1">
                <a:latin typeface="宋体" charset="-122"/>
              </a:rPr>
              <a:t>source program</a:t>
            </a:r>
          </a:p>
        </p:txBody>
      </p:sp>
      <p:sp>
        <p:nvSpPr>
          <p:cNvPr id="6" name="Rectangle 19"/>
          <p:cNvSpPr>
            <a:spLocks noChangeArrowheads="1"/>
          </p:cNvSpPr>
          <p:nvPr/>
        </p:nvSpPr>
        <p:spPr bwMode="auto">
          <a:xfrm>
            <a:off x="3790950" y="3767138"/>
            <a:ext cx="1657350" cy="914400"/>
          </a:xfrm>
          <a:prstGeom prst="rect">
            <a:avLst/>
          </a:prstGeom>
          <a:solidFill>
            <a:srgbClr val="FFFFFF"/>
          </a:solidFill>
          <a:ln w="9525" algn="ctr">
            <a:solidFill>
              <a:srgbClr val="333399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lnSpc>
                <a:spcPct val="90000"/>
              </a:lnSpc>
            </a:pPr>
            <a:r>
              <a:rPr lang="en-US" altLang="zh-CN" sz="2400" b="1">
                <a:solidFill>
                  <a:srgbClr val="FF0000"/>
                </a:solidFill>
                <a:latin typeface="宋体" charset="-122"/>
              </a:rPr>
              <a:t>compiler</a:t>
            </a:r>
          </a:p>
        </p:txBody>
      </p:sp>
      <p:sp>
        <p:nvSpPr>
          <p:cNvPr id="7" name="AutoShape 20"/>
          <p:cNvSpPr>
            <a:spLocks noChangeArrowheads="1"/>
          </p:cNvSpPr>
          <p:nvPr/>
        </p:nvSpPr>
        <p:spPr bwMode="auto">
          <a:xfrm>
            <a:off x="2640013" y="4033838"/>
            <a:ext cx="1008062" cy="360362"/>
          </a:xfrm>
          <a:prstGeom prst="notchedRightArrow">
            <a:avLst>
              <a:gd name="adj1" fmla="val 50000"/>
              <a:gd name="adj2" fmla="val 69934"/>
            </a:avLst>
          </a:prstGeom>
          <a:solidFill>
            <a:srgbClr val="FFFFFF"/>
          </a:solidFill>
          <a:ln w="9525" algn="ctr">
            <a:solidFill>
              <a:srgbClr val="00008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zh-CN" altLang="en-US" sz="2400" b="1">
              <a:latin typeface="宋体" charset="-122"/>
            </a:endParaRPr>
          </a:p>
        </p:txBody>
      </p:sp>
      <p:sp>
        <p:nvSpPr>
          <p:cNvPr id="8" name="AutoShape 21"/>
          <p:cNvSpPr>
            <a:spLocks noChangeArrowheads="1"/>
          </p:cNvSpPr>
          <p:nvPr/>
        </p:nvSpPr>
        <p:spPr bwMode="auto">
          <a:xfrm>
            <a:off x="5664200" y="4033838"/>
            <a:ext cx="1008063" cy="360362"/>
          </a:xfrm>
          <a:prstGeom prst="notchedRightArrow">
            <a:avLst>
              <a:gd name="adj1" fmla="val 50000"/>
              <a:gd name="adj2" fmla="val 69934"/>
            </a:avLst>
          </a:prstGeom>
          <a:solidFill>
            <a:srgbClr val="FFFFFF"/>
          </a:solidFill>
          <a:ln w="9525" algn="ctr">
            <a:solidFill>
              <a:srgbClr val="00008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zh-CN" altLang="en-US" sz="2400" b="1">
              <a:latin typeface="宋体" charset="-122"/>
            </a:endParaRPr>
          </a:p>
        </p:txBody>
      </p:sp>
      <p:sp>
        <p:nvSpPr>
          <p:cNvPr id="9" name="AutoShape 23"/>
          <p:cNvSpPr>
            <a:spLocks noChangeArrowheads="1"/>
          </p:cNvSpPr>
          <p:nvPr/>
        </p:nvSpPr>
        <p:spPr bwMode="auto">
          <a:xfrm>
            <a:off x="4510088" y="4826000"/>
            <a:ext cx="288925" cy="360363"/>
          </a:xfrm>
          <a:prstGeom prst="downArrow">
            <a:avLst>
              <a:gd name="adj1" fmla="val 50000"/>
              <a:gd name="adj2" fmla="val 31181"/>
            </a:avLst>
          </a:prstGeom>
          <a:solidFill>
            <a:srgbClr val="FFFFFF"/>
          </a:solidFill>
          <a:ln w="9525" algn="ctr">
            <a:solidFill>
              <a:srgbClr val="00008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zh-CN" altLang="en-US" sz="2400" b="1">
              <a:latin typeface="宋体" charset="-122"/>
            </a:endParaRPr>
          </a:p>
        </p:txBody>
      </p:sp>
      <p:sp>
        <p:nvSpPr>
          <p:cNvPr id="10" name="Text Box 24"/>
          <p:cNvSpPr txBox="1">
            <a:spLocks noChangeArrowheads="1"/>
          </p:cNvSpPr>
          <p:nvPr/>
        </p:nvSpPr>
        <p:spPr bwMode="auto">
          <a:xfrm>
            <a:off x="2855913" y="5213350"/>
            <a:ext cx="3816350" cy="4254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>
              <a:lnSpc>
                <a:spcPct val="90000"/>
              </a:lnSpc>
            </a:pPr>
            <a:r>
              <a:rPr lang="en-US" altLang="zh-CN" sz="2400" b="1">
                <a:latin typeface="宋体" charset="-122"/>
              </a:rPr>
              <a:t>feedback messages</a:t>
            </a:r>
          </a:p>
        </p:txBody>
      </p:sp>
      <p:sp>
        <p:nvSpPr>
          <p:cNvPr id="11" name="Text Box 17"/>
          <p:cNvSpPr txBox="1">
            <a:spLocks noChangeArrowheads="1"/>
          </p:cNvSpPr>
          <p:nvPr/>
        </p:nvSpPr>
        <p:spPr bwMode="auto">
          <a:xfrm>
            <a:off x="6599238" y="3767138"/>
            <a:ext cx="1873250" cy="7572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>
              <a:lnSpc>
                <a:spcPct val="90000"/>
              </a:lnSpc>
            </a:pPr>
            <a:r>
              <a:rPr lang="en-US" altLang="zh-CN" sz="2400" b="1">
                <a:latin typeface="宋体" charset="-122"/>
              </a:rPr>
              <a:t>target program</a:t>
            </a:r>
          </a:p>
        </p:txBody>
      </p:sp>
      <p:sp>
        <p:nvSpPr>
          <p:cNvPr id="44042" name="矩形 11"/>
          <p:cNvSpPr>
            <a:spLocks noChangeArrowheads="1"/>
          </p:cNvSpPr>
          <p:nvPr/>
        </p:nvSpPr>
        <p:spPr bwMode="auto">
          <a:xfrm>
            <a:off x="609600" y="2738438"/>
            <a:ext cx="7696200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2400" b="1">
                <a:solidFill>
                  <a:srgbClr val="C00000"/>
                </a:solidFill>
                <a:latin typeface="宋体" charset="-122"/>
                <a:cs typeface="Times New Roman" pitchFamily="18" charset="0"/>
              </a:rPr>
              <a:t>目的：</a:t>
            </a:r>
            <a:r>
              <a:rPr lang="zh-CN" altLang="en-US" sz="2400" b="1">
                <a:latin typeface="宋体" charset="-122"/>
                <a:cs typeface="Times New Roman" pitchFamily="18" charset="0"/>
              </a:rPr>
              <a:t> 使得程序员不必考虑机器的细节，独立于机器。</a:t>
            </a:r>
          </a:p>
        </p:txBody>
      </p:sp>
      <p:sp>
        <p:nvSpPr>
          <p:cNvPr id="44043" name="Text Box 5"/>
          <p:cNvSpPr txBox="1">
            <a:spLocks noChangeArrowheads="1"/>
          </p:cNvSpPr>
          <p:nvPr/>
        </p:nvSpPr>
        <p:spPr bwMode="auto">
          <a:xfrm>
            <a:off x="539750" y="990600"/>
            <a:ext cx="7777163" cy="1570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2400" b="1">
                <a:latin typeface="宋体" charset="-122"/>
                <a:cs typeface="Times New Roman" pitchFamily="18" charset="0"/>
              </a:rPr>
              <a:t>    </a:t>
            </a:r>
            <a:r>
              <a:rPr lang="zh-CN" altLang="en-US" sz="2400" b="1">
                <a:latin typeface="宋体" charset="-122"/>
                <a:cs typeface="Times New Roman" pitchFamily="18" charset="0"/>
              </a:rPr>
              <a:t>编译程序是现代计算机系统的基本组成部分。</a:t>
            </a:r>
          </a:p>
          <a:p>
            <a:r>
              <a:rPr lang="zh-CN" altLang="en-US" sz="2400" b="1">
                <a:latin typeface="宋体" charset="-122"/>
                <a:cs typeface="Times New Roman" pitchFamily="18" charset="0"/>
              </a:rPr>
              <a:t>从</a:t>
            </a:r>
            <a:r>
              <a:rPr lang="zh-CN" altLang="en-US" sz="2400" b="1">
                <a:solidFill>
                  <a:srgbClr val="C00000"/>
                </a:solidFill>
                <a:latin typeface="宋体" charset="-122"/>
                <a:cs typeface="Times New Roman" pitchFamily="18" charset="0"/>
              </a:rPr>
              <a:t>功能</a:t>
            </a:r>
            <a:r>
              <a:rPr lang="zh-CN" altLang="en-US" sz="2400" b="1">
                <a:latin typeface="宋体" charset="-122"/>
                <a:cs typeface="Times New Roman" pitchFamily="18" charset="0"/>
              </a:rPr>
              <a:t>上看，一个编译程序就是一个语言翻译程序</a:t>
            </a:r>
            <a:r>
              <a:rPr lang="en-US" altLang="zh-CN" sz="2400" b="1">
                <a:latin typeface="宋体" charset="-122"/>
                <a:cs typeface="Times New Roman" pitchFamily="18" charset="0"/>
              </a:rPr>
              <a:t>,</a:t>
            </a:r>
            <a:r>
              <a:rPr lang="zh-CN" altLang="en-US" sz="2400" b="1">
                <a:latin typeface="宋体" charset="-122"/>
                <a:cs typeface="Times New Roman" pitchFamily="18" charset="0"/>
              </a:rPr>
              <a:t>它把一种语言</a:t>
            </a:r>
            <a:r>
              <a:rPr lang="en-US" altLang="zh-CN" sz="2400" b="1">
                <a:latin typeface="宋体" charset="-122"/>
                <a:cs typeface="Times New Roman" pitchFamily="18" charset="0"/>
              </a:rPr>
              <a:t>(</a:t>
            </a:r>
            <a:r>
              <a:rPr lang="zh-CN" altLang="en-US" sz="2400" b="1">
                <a:latin typeface="宋体" charset="-122"/>
                <a:cs typeface="Times New Roman" pitchFamily="18" charset="0"/>
              </a:rPr>
              <a:t>称作源语言</a:t>
            </a:r>
            <a:r>
              <a:rPr lang="en-US" altLang="zh-CN" sz="2400" b="1">
                <a:latin typeface="宋体" charset="-122"/>
                <a:cs typeface="Times New Roman" pitchFamily="18" charset="0"/>
              </a:rPr>
              <a:t>)</a:t>
            </a:r>
            <a:r>
              <a:rPr lang="zh-CN" altLang="en-US" sz="2400" b="1">
                <a:latin typeface="宋体" charset="-122"/>
                <a:cs typeface="Times New Roman" pitchFamily="18" charset="0"/>
              </a:rPr>
              <a:t>书写的程序翻译成另一种语言</a:t>
            </a:r>
            <a:r>
              <a:rPr lang="en-US" altLang="zh-CN" sz="2400" b="1">
                <a:latin typeface="宋体" charset="-122"/>
                <a:cs typeface="Times New Roman" pitchFamily="18" charset="0"/>
              </a:rPr>
              <a:t>(</a:t>
            </a:r>
            <a:r>
              <a:rPr lang="zh-CN" altLang="en-US" sz="2400" b="1">
                <a:latin typeface="宋体" charset="-122"/>
                <a:cs typeface="Times New Roman" pitchFamily="18" charset="0"/>
              </a:rPr>
              <a:t>称作目标语言</a:t>
            </a:r>
            <a:r>
              <a:rPr lang="en-US" altLang="zh-CN" sz="2400" b="1">
                <a:latin typeface="宋体" charset="-122"/>
                <a:cs typeface="Times New Roman" pitchFamily="18" charset="0"/>
              </a:rPr>
              <a:t>)</a:t>
            </a:r>
            <a:r>
              <a:rPr lang="zh-CN" altLang="en-US" sz="2400" b="1">
                <a:latin typeface="宋体" charset="-122"/>
                <a:cs typeface="Times New Roman" pitchFamily="18" charset="0"/>
              </a:rPr>
              <a:t>的</a:t>
            </a:r>
            <a:r>
              <a:rPr lang="zh-CN" altLang="en-US" sz="2400" b="1">
                <a:solidFill>
                  <a:schemeClr val="tx2"/>
                </a:solidFill>
                <a:latin typeface="宋体" charset="-122"/>
                <a:cs typeface="Times New Roman" pitchFamily="18" charset="0"/>
              </a:rPr>
              <a:t>等价</a:t>
            </a:r>
            <a:r>
              <a:rPr lang="zh-CN" altLang="en-US" sz="2400" b="1">
                <a:latin typeface="宋体" charset="-122"/>
                <a:cs typeface="Times New Roman" pitchFamily="18" charset="0"/>
              </a:rPr>
              <a:t>的程序</a:t>
            </a:r>
            <a:r>
              <a:rPr lang="en-US" altLang="zh-CN" sz="2400" b="1">
                <a:latin typeface="宋体" charset="-122"/>
                <a:cs typeface="Times New Roman" pitchFamily="18" charset="0"/>
              </a:rPr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9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5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0"/>
                            </p:stCondLst>
                            <p:childTnLst>
                              <p:par>
                                <p:cTn id="15" presetID="9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7" grpId="0" animBg="1"/>
      <p:bldP spid="8" grpId="0" animBg="1"/>
      <p:bldP spid="9" grpId="0" animBg="1"/>
      <p:bldP spid="10" grpId="0"/>
      <p:bldP spid="1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灯片编号占位符 1"/>
          <p:cNvSpPr>
            <a:spLocks noGrp="1"/>
          </p:cNvSpPr>
          <p:nvPr>
            <p:ph type="sldNum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fld id="{265D08F0-548C-4A52-967B-1CB043D0E3A8}" type="slidenum">
              <a:rPr lang="en-US" altLang="zh-CN" smtClean="0"/>
              <a:pPr/>
              <a:t>23</a:t>
            </a:fld>
            <a:endParaRPr lang="en-US" altLang="zh-CN"/>
          </a:p>
          <a:p>
            <a:endParaRPr lang="en-US" altLang="zh-CN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381000" y="228600"/>
            <a:ext cx="8229600" cy="7620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zh-CN" sz="2800" kern="0" dirty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1.1</a:t>
            </a:r>
            <a:r>
              <a:rPr lang="zh-CN" altLang="en-US" sz="2800" kern="0" dirty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什么是编译程序</a:t>
            </a:r>
            <a:r>
              <a:rPr lang="en-US" altLang="zh-CN" sz="2800" kern="0" dirty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(compiler)</a:t>
            </a:r>
          </a:p>
        </p:txBody>
      </p:sp>
      <p:sp>
        <p:nvSpPr>
          <p:cNvPr id="12" name="Text Box 21"/>
          <p:cNvSpPr txBox="1">
            <a:spLocks noChangeArrowheads="1"/>
          </p:cNvSpPr>
          <p:nvPr/>
        </p:nvSpPr>
        <p:spPr bwMode="auto">
          <a:xfrm>
            <a:off x="1020763" y="2171700"/>
            <a:ext cx="1223962" cy="36988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altLang="zh-CN" b="1">
                <a:latin typeface="+mn-ea"/>
                <a:ea typeface="+mn-ea"/>
                <a:cs typeface="Times New Roman" pitchFamily="18" charset="0"/>
              </a:rPr>
              <a:t> </a:t>
            </a:r>
            <a:r>
              <a:rPr lang="zh-CN" altLang="en-US" b="1">
                <a:latin typeface="+mn-ea"/>
                <a:ea typeface="+mn-ea"/>
                <a:cs typeface="Times New Roman" pitchFamily="18" charset="0"/>
              </a:rPr>
              <a:t>源程序</a:t>
            </a:r>
          </a:p>
        </p:txBody>
      </p:sp>
      <p:sp>
        <p:nvSpPr>
          <p:cNvPr id="13" name="Text Box 22"/>
          <p:cNvSpPr txBox="1">
            <a:spLocks noChangeArrowheads="1"/>
          </p:cNvSpPr>
          <p:nvPr/>
        </p:nvSpPr>
        <p:spPr bwMode="auto">
          <a:xfrm>
            <a:off x="2749550" y="1703388"/>
            <a:ext cx="431800" cy="12001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zh-CN" altLang="en-US" b="1">
                <a:latin typeface="+mn-ea"/>
                <a:ea typeface="+mn-ea"/>
                <a:cs typeface="Times New Roman" pitchFamily="18" charset="0"/>
              </a:rPr>
              <a:t>编译程序</a:t>
            </a:r>
          </a:p>
        </p:txBody>
      </p:sp>
      <p:sp>
        <p:nvSpPr>
          <p:cNvPr id="14" name="Text Box 23"/>
          <p:cNvSpPr txBox="1">
            <a:spLocks noChangeArrowheads="1"/>
          </p:cNvSpPr>
          <p:nvPr/>
        </p:nvSpPr>
        <p:spPr bwMode="auto">
          <a:xfrm>
            <a:off x="4117975" y="2160588"/>
            <a:ext cx="2519363" cy="36988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altLang="zh-CN" b="1">
                <a:latin typeface="+mn-ea"/>
                <a:ea typeface="+mn-ea"/>
                <a:cs typeface="Times New Roman" pitchFamily="18" charset="0"/>
              </a:rPr>
              <a:t> </a:t>
            </a:r>
            <a:r>
              <a:rPr lang="zh-CN" altLang="en-US" b="1">
                <a:latin typeface="+mn-ea"/>
                <a:ea typeface="+mn-ea"/>
                <a:cs typeface="Times New Roman" pitchFamily="18" charset="0"/>
              </a:rPr>
              <a:t>机器语言目标程序</a:t>
            </a:r>
          </a:p>
        </p:txBody>
      </p:sp>
      <p:sp>
        <p:nvSpPr>
          <p:cNvPr id="15" name="Text Box 24"/>
          <p:cNvSpPr txBox="1">
            <a:spLocks noChangeArrowheads="1"/>
          </p:cNvSpPr>
          <p:nvPr/>
        </p:nvSpPr>
        <p:spPr bwMode="auto">
          <a:xfrm>
            <a:off x="7142163" y="2135188"/>
            <a:ext cx="719137" cy="36988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zh-CN" altLang="en-US" b="1">
                <a:latin typeface="+mn-ea"/>
                <a:ea typeface="+mn-ea"/>
                <a:cs typeface="Times New Roman" pitchFamily="18" charset="0"/>
              </a:rPr>
              <a:t>结果</a:t>
            </a:r>
          </a:p>
        </p:txBody>
      </p:sp>
      <p:sp>
        <p:nvSpPr>
          <p:cNvPr id="16" name="Text Box 25"/>
          <p:cNvSpPr txBox="1">
            <a:spLocks noChangeArrowheads="1"/>
          </p:cNvSpPr>
          <p:nvPr/>
        </p:nvSpPr>
        <p:spPr bwMode="auto">
          <a:xfrm>
            <a:off x="4621213" y="2808288"/>
            <a:ext cx="1512887" cy="36988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altLang="zh-CN" b="1">
                <a:latin typeface="+mn-ea"/>
                <a:ea typeface="+mn-ea"/>
                <a:cs typeface="Times New Roman" pitchFamily="18" charset="0"/>
              </a:rPr>
              <a:t> </a:t>
            </a:r>
            <a:r>
              <a:rPr lang="zh-CN" altLang="en-US" b="1">
                <a:latin typeface="+mn-ea"/>
                <a:ea typeface="+mn-ea"/>
                <a:cs typeface="Times New Roman" pitchFamily="18" charset="0"/>
              </a:rPr>
              <a:t>运行系统</a:t>
            </a:r>
          </a:p>
        </p:txBody>
      </p:sp>
      <p:sp>
        <p:nvSpPr>
          <p:cNvPr id="17" name="Line 26"/>
          <p:cNvSpPr>
            <a:spLocks noChangeShapeType="1"/>
          </p:cNvSpPr>
          <p:nvPr/>
        </p:nvSpPr>
        <p:spPr bwMode="auto">
          <a:xfrm>
            <a:off x="2244725" y="2351088"/>
            <a:ext cx="504825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</p:spPr>
        <p:txBody>
          <a:bodyPr wrap="none"/>
          <a:lstStyle/>
          <a:p>
            <a:pPr algn="ctr" eaLnBrk="0" hangingPunct="0">
              <a:defRPr/>
            </a:pPr>
            <a:endParaRPr lang="zh-CN" altLang="en-US">
              <a:latin typeface="+mn-ea"/>
              <a:ea typeface="+mn-ea"/>
            </a:endParaRPr>
          </a:p>
        </p:txBody>
      </p:sp>
      <p:sp>
        <p:nvSpPr>
          <p:cNvPr id="18" name="Line 27"/>
          <p:cNvSpPr>
            <a:spLocks noChangeShapeType="1"/>
          </p:cNvSpPr>
          <p:nvPr/>
        </p:nvSpPr>
        <p:spPr bwMode="auto">
          <a:xfrm>
            <a:off x="3181350" y="2351088"/>
            <a:ext cx="936625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</p:spPr>
        <p:txBody>
          <a:bodyPr wrap="none"/>
          <a:lstStyle/>
          <a:p>
            <a:pPr algn="ctr" eaLnBrk="0" hangingPunct="0">
              <a:defRPr/>
            </a:pPr>
            <a:endParaRPr lang="zh-CN" altLang="en-US">
              <a:latin typeface="+mn-ea"/>
              <a:ea typeface="+mn-ea"/>
            </a:endParaRPr>
          </a:p>
        </p:txBody>
      </p:sp>
      <p:sp>
        <p:nvSpPr>
          <p:cNvPr id="19" name="Line 28"/>
          <p:cNvSpPr>
            <a:spLocks noChangeShapeType="1"/>
          </p:cNvSpPr>
          <p:nvPr/>
        </p:nvSpPr>
        <p:spPr bwMode="auto">
          <a:xfrm>
            <a:off x="6637338" y="2351088"/>
            <a:ext cx="504825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</p:spPr>
        <p:txBody>
          <a:bodyPr wrap="none"/>
          <a:lstStyle/>
          <a:p>
            <a:pPr algn="ctr" eaLnBrk="0" hangingPunct="0">
              <a:defRPr/>
            </a:pPr>
            <a:endParaRPr lang="zh-CN" altLang="en-US">
              <a:latin typeface="+mn-ea"/>
              <a:ea typeface="+mn-ea"/>
            </a:endParaRPr>
          </a:p>
        </p:txBody>
      </p:sp>
      <p:sp>
        <p:nvSpPr>
          <p:cNvPr id="20" name="Text Box 29"/>
          <p:cNvSpPr txBox="1">
            <a:spLocks noChangeArrowheads="1"/>
          </p:cNvSpPr>
          <p:nvPr/>
        </p:nvSpPr>
        <p:spPr bwMode="auto">
          <a:xfrm>
            <a:off x="4621213" y="1487488"/>
            <a:ext cx="1512887" cy="36988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altLang="zh-CN" b="1">
                <a:latin typeface="+mn-ea"/>
                <a:ea typeface="+mn-ea"/>
                <a:cs typeface="Times New Roman" pitchFamily="18" charset="0"/>
              </a:rPr>
              <a:t> </a:t>
            </a:r>
            <a:r>
              <a:rPr lang="zh-CN" altLang="en-US" b="1">
                <a:latin typeface="+mn-ea"/>
                <a:ea typeface="+mn-ea"/>
                <a:cs typeface="Times New Roman" pitchFamily="18" charset="0"/>
              </a:rPr>
              <a:t>初始数据</a:t>
            </a:r>
          </a:p>
        </p:txBody>
      </p:sp>
      <p:sp>
        <p:nvSpPr>
          <p:cNvPr id="21" name="Line 30"/>
          <p:cNvSpPr>
            <a:spLocks noChangeShapeType="1"/>
          </p:cNvSpPr>
          <p:nvPr/>
        </p:nvSpPr>
        <p:spPr bwMode="auto">
          <a:xfrm>
            <a:off x="5341938" y="1919288"/>
            <a:ext cx="0" cy="2159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</p:spPr>
        <p:txBody>
          <a:bodyPr wrap="none"/>
          <a:lstStyle/>
          <a:p>
            <a:pPr algn="ctr" eaLnBrk="0" hangingPunct="0">
              <a:defRPr/>
            </a:pPr>
            <a:endParaRPr lang="zh-CN" altLang="en-US">
              <a:latin typeface="+mn-ea"/>
              <a:ea typeface="+mn-ea"/>
            </a:endParaRPr>
          </a:p>
        </p:txBody>
      </p:sp>
      <p:sp>
        <p:nvSpPr>
          <p:cNvPr id="22" name="Line 31"/>
          <p:cNvSpPr>
            <a:spLocks noChangeShapeType="1"/>
          </p:cNvSpPr>
          <p:nvPr/>
        </p:nvSpPr>
        <p:spPr bwMode="auto">
          <a:xfrm flipH="1" flipV="1">
            <a:off x="5341938" y="2566988"/>
            <a:ext cx="0" cy="2159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</p:spPr>
        <p:txBody>
          <a:bodyPr wrap="none"/>
          <a:lstStyle/>
          <a:p>
            <a:pPr algn="ctr" eaLnBrk="0" hangingPunct="0">
              <a:defRPr/>
            </a:pPr>
            <a:endParaRPr lang="zh-CN" altLang="en-US">
              <a:latin typeface="+mn-ea"/>
              <a:ea typeface="+mn-ea"/>
            </a:endParaRPr>
          </a:p>
        </p:txBody>
      </p:sp>
      <p:sp>
        <p:nvSpPr>
          <p:cNvPr id="23" name="Text Box 33"/>
          <p:cNvSpPr txBox="1">
            <a:spLocks noChangeArrowheads="1"/>
          </p:cNvSpPr>
          <p:nvPr/>
        </p:nvSpPr>
        <p:spPr bwMode="auto">
          <a:xfrm>
            <a:off x="228600" y="5053013"/>
            <a:ext cx="1008063" cy="36988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zh-CN" altLang="en-US" b="1">
                <a:latin typeface="+mn-ea"/>
                <a:ea typeface="+mn-ea"/>
                <a:cs typeface="Times New Roman" pitchFamily="18" charset="0"/>
              </a:rPr>
              <a:t>源程序</a:t>
            </a:r>
          </a:p>
        </p:txBody>
      </p:sp>
      <p:sp>
        <p:nvSpPr>
          <p:cNvPr id="24" name="Text Box 34"/>
          <p:cNvSpPr txBox="1">
            <a:spLocks noChangeArrowheads="1"/>
          </p:cNvSpPr>
          <p:nvPr/>
        </p:nvSpPr>
        <p:spPr bwMode="auto">
          <a:xfrm>
            <a:off x="1597025" y="4559300"/>
            <a:ext cx="431800" cy="12001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zh-CN" altLang="en-US" b="1">
                <a:latin typeface="+mn-ea"/>
                <a:ea typeface="+mn-ea"/>
                <a:cs typeface="Times New Roman" pitchFamily="18" charset="0"/>
              </a:rPr>
              <a:t>编译程序</a:t>
            </a:r>
          </a:p>
        </p:txBody>
      </p:sp>
      <p:sp>
        <p:nvSpPr>
          <p:cNvPr id="25" name="Text Box 35"/>
          <p:cNvSpPr txBox="1">
            <a:spLocks noChangeArrowheads="1"/>
          </p:cNvSpPr>
          <p:nvPr/>
        </p:nvSpPr>
        <p:spPr bwMode="auto">
          <a:xfrm>
            <a:off x="4910138" y="5041900"/>
            <a:ext cx="2519362" cy="36988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altLang="zh-CN" b="1">
                <a:latin typeface="+mn-ea"/>
                <a:ea typeface="+mn-ea"/>
                <a:cs typeface="Times New Roman" pitchFamily="18" charset="0"/>
              </a:rPr>
              <a:t> </a:t>
            </a:r>
            <a:r>
              <a:rPr lang="zh-CN" altLang="en-US" b="1">
                <a:latin typeface="+mn-ea"/>
                <a:ea typeface="+mn-ea"/>
                <a:cs typeface="Times New Roman" pitchFamily="18" charset="0"/>
              </a:rPr>
              <a:t>机器语言目标程序</a:t>
            </a:r>
          </a:p>
        </p:txBody>
      </p:sp>
      <p:sp>
        <p:nvSpPr>
          <p:cNvPr id="26" name="Text Box 36"/>
          <p:cNvSpPr txBox="1">
            <a:spLocks noChangeArrowheads="1"/>
          </p:cNvSpPr>
          <p:nvPr/>
        </p:nvSpPr>
        <p:spPr bwMode="auto">
          <a:xfrm>
            <a:off x="7934325" y="5016500"/>
            <a:ext cx="719138" cy="36988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zh-CN" altLang="en-US" b="1">
                <a:latin typeface="+mn-ea"/>
                <a:ea typeface="+mn-ea"/>
                <a:cs typeface="Times New Roman" pitchFamily="18" charset="0"/>
              </a:rPr>
              <a:t>结果</a:t>
            </a:r>
          </a:p>
        </p:txBody>
      </p:sp>
      <p:sp>
        <p:nvSpPr>
          <p:cNvPr id="27" name="Text Box 37"/>
          <p:cNvSpPr txBox="1">
            <a:spLocks noChangeArrowheads="1"/>
          </p:cNvSpPr>
          <p:nvPr/>
        </p:nvSpPr>
        <p:spPr bwMode="auto">
          <a:xfrm>
            <a:off x="5413375" y="5689600"/>
            <a:ext cx="1512888" cy="36988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altLang="zh-CN" b="1">
                <a:latin typeface="+mn-ea"/>
                <a:ea typeface="+mn-ea"/>
                <a:cs typeface="Times New Roman" pitchFamily="18" charset="0"/>
              </a:rPr>
              <a:t> </a:t>
            </a:r>
            <a:r>
              <a:rPr lang="zh-CN" altLang="en-US" b="1">
                <a:latin typeface="+mn-ea"/>
                <a:ea typeface="+mn-ea"/>
                <a:cs typeface="Times New Roman" pitchFamily="18" charset="0"/>
              </a:rPr>
              <a:t>运行系统</a:t>
            </a:r>
          </a:p>
        </p:txBody>
      </p:sp>
      <p:sp>
        <p:nvSpPr>
          <p:cNvPr id="28" name="Line 38"/>
          <p:cNvSpPr>
            <a:spLocks noChangeShapeType="1"/>
          </p:cNvSpPr>
          <p:nvPr/>
        </p:nvSpPr>
        <p:spPr bwMode="auto">
          <a:xfrm>
            <a:off x="1236663" y="5232400"/>
            <a:ext cx="360362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</p:spPr>
        <p:txBody>
          <a:bodyPr wrap="none"/>
          <a:lstStyle/>
          <a:p>
            <a:pPr algn="ctr" eaLnBrk="0" hangingPunct="0">
              <a:defRPr/>
            </a:pPr>
            <a:endParaRPr lang="zh-CN" altLang="en-US">
              <a:latin typeface="+mn-ea"/>
              <a:ea typeface="+mn-ea"/>
            </a:endParaRPr>
          </a:p>
        </p:txBody>
      </p:sp>
      <p:sp>
        <p:nvSpPr>
          <p:cNvPr id="29" name="Line 39"/>
          <p:cNvSpPr>
            <a:spLocks noChangeShapeType="1"/>
          </p:cNvSpPr>
          <p:nvPr/>
        </p:nvSpPr>
        <p:spPr bwMode="auto">
          <a:xfrm>
            <a:off x="2028825" y="5232400"/>
            <a:ext cx="431800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</p:spPr>
        <p:txBody>
          <a:bodyPr wrap="none"/>
          <a:lstStyle/>
          <a:p>
            <a:pPr algn="ctr" eaLnBrk="0" hangingPunct="0">
              <a:defRPr/>
            </a:pPr>
            <a:endParaRPr lang="zh-CN" altLang="en-US">
              <a:latin typeface="+mn-ea"/>
              <a:ea typeface="+mn-ea"/>
            </a:endParaRPr>
          </a:p>
        </p:txBody>
      </p:sp>
      <p:sp>
        <p:nvSpPr>
          <p:cNvPr id="30" name="Line 40"/>
          <p:cNvSpPr>
            <a:spLocks noChangeShapeType="1"/>
          </p:cNvSpPr>
          <p:nvPr/>
        </p:nvSpPr>
        <p:spPr bwMode="auto">
          <a:xfrm>
            <a:off x="7429500" y="5232400"/>
            <a:ext cx="504825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</p:spPr>
        <p:txBody>
          <a:bodyPr wrap="none"/>
          <a:lstStyle/>
          <a:p>
            <a:pPr algn="ctr" eaLnBrk="0" hangingPunct="0">
              <a:defRPr/>
            </a:pPr>
            <a:endParaRPr lang="zh-CN" altLang="en-US">
              <a:latin typeface="+mn-ea"/>
              <a:ea typeface="+mn-ea"/>
            </a:endParaRPr>
          </a:p>
        </p:txBody>
      </p:sp>
      <p:sp>
        <p:nvSpPr>
          <p:cNvPr id="31" name="Text Box 41"/>
          <p:cNvSpPr txBox="1">
            <a:spLocks noChangeArrowheads="1"/>
          </p:cNvSpPr>
          <p:nvPr/>
        </p:nvSpPr>
        <p:spPr bwMode="auto">
          <a:xfrm>
            <a:off x="5413375" y="4368800"/>
            <a:ext cx="1512888" cy="36988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altLang="zh-CN" b="1">
                <a:latin typeface="+mn-ea"/>
                <a:ea typeface="+mn-ea"/>
                <a:cs typeface="Times New Roman" pitchFamily="18" charset="0"/>
              </a:rPr>
              <a:t> </a:t>
            </a:r>
            <a:r>
              <a:rPr lang="zh-CN" altLang="en-US" b="1">
                <a:latin typeface="+mn-ea"/>
                <a:ea typeface="+mn-ea"/>
                <a:cs typeface="Times New Roman" pitchFamily="18" charset="0"/>
              </a:rPr>
              <a:t>初始数据</a:t>
            </a:r>
          </a:p>
        </p:txBody>
      </p:sp>
      <p:sp>
        <p:nvSpPr>
          <p:cNvPr id="32" name="Line 42"/>
          <p:cNvSpPr>
            <a:spLocks noChangeShapeType="1"/>
          </p:cNvSpPr>
          <p:nvPr/>
        </p:nvSpPr>
        <p:spPr bwMode="auto">
          <a:xfrm>
            <a:off x="6134100" y="4800600"/>
            <a:ext cx="0" cy="2159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</p:spPr>
        <p:txBody>
          <a:bodyPr wrap="none"/>
          <a:lstStyle/>
          <a:p>
            <a:pPr algn="ctr" eaLnBrk="0" hangingPunct="0">
              <a:defRPr/>
            </a:pPr>
            <a:endParaRPr lang="zh-CN" altLang="en-US">
              <a:latin typeface="+mn-ea"/>
              <a:ea typeface="+mn-ea"/>
            </a:endParaRPr>
          </a:p>
        </p:txBody>
      </p:sp>
      <p:sp>
        <p:nvSpPr>
          <p:cNvPr id="33" name="Line 43"/>
          <p:cNvSpPr>
            <a:spLocks noChangeShapeType="1"/>
          </p:cNvSpPr>
          <p:nvPr/>
        </p:nvSpPr>
        <p:spPr bwMode="auto">
          <a:xfrm flipH="1" flipV="1">
            <a:off x="6134100" y="5448300"/>
            <a:ext cx="0" cy="2159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</p:spPr>
        <p:txBody>
          <a:bodyPr wrap="none"/>
          <a:lstStyle/>
          <a:p>
            <a:pPr algn="ctr" eaLnBrk="0" hangingPunct="0">
              <a:defRPr/>
            </a:pPr>
            <a:endParaRPr lang="zh-CN" altLang="en-US">
              <a:latin typeface="+mn-ea"/>
              <a:ea typeface="+mn-ea"/>
            </a:endParaRPr>
          </a:p>
        </p:txBody>
      </p:sp>
      <p:sp>
        <p:nvSpPr>
          <p:cNvPr id="34" name="Text Box 44"/>
          <p:cNvSpPr txBox="1">
            <a:spLocks noChangeArrowheads="1"/>
          </p:cNvSpPr>
          <p:nvPr/>
        </p:nvSpPr>
        <p:spPr bwMode="auto">
          <a:xfrm>
            <a:off x="2460625" y="4879975"/>
            <a:ext cx="1223963" cy="6461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zh-CN" altLang="en-US" b="1">
                <a:latin typeface="+mn-ea"/>
                <a:ea typeface="+mn-ea"/>
                <a:cs typeface="Times New Roman" pitchFamily="18" charset="0"/>
              </a:rPr>
              <a:t>汇编语言目标程序</a:t>
            </a:r>
          </a:p>
        </p:txBody>
      </p:sp>
      <p:sp>
        <p:nvSpPr>
          <p:cNvPr id="35" name="Text Box 45"/>
          <p:cNvSpPr txBox="1">
            <a:spLocks noChangeArrowheads="1"/>
          </p:cNvSpPr>
          <p:nvPr/>
        </p:nvSpPr>
        <p:spPr bwMode="auto">
          <a:xfrm>
            <a:off x="4116388" y="4559300"/>
            <a:ext cx="431800" cy="12001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zh-CN" altLang="en-US" b="1">
                <a:latin typeface="+mn-ea"/>
                <a:ea typeface="+mn-ea"/>
                <a:cs typeface="Times New Roman" pitchFamily="18" charset="0"/>
              </a:rPr>
              <a:t>汇编程序</a:t>
            </a:r>
          </a:p>
        </p:txBody>
      </p:sp>
      <p:sp>
        <p:nvSpPr>
          <p:cNvPr id="36" name="Line 46"/>
          <p:cNvSpPr>
            <a:spLocks noChangeShapeType="1"/>
          </p:cNvSpPr>
          <p:nvPr/>
        </p:nvSpPr>
        <p:spPr bwMode="auto">
          <a:xfrm>
            <a:off x="3684588" y="5232400"/>
            <a:ext cx="431800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</p:spPr>
        <p:txBody>
          <a:bodyPr wrap="none"/>
          <a:lstStyle/>
          <a:p>
            <a:pPr algn="ctr" eaLnBrk="0" hangingPunct="0">
              <a:defRPr/>
            </a:pPr>
            <a:endParaRPr lang="zh-CN" altLang="en-US">
              <a:latin typeface="+mn-ea"/>
              <a:ea typeface="+mn-ea"/>
            </a:endParaRPr>
          </a:p>
        </p:txBody>
      </p:sp>
      <p:sp>
        <p:nvSpPr>
          <p:cNvPr id="37" name="Line 47"/>
          <p:cNvSpPr>
            <a:spLocks noChangeShapeType="1"/>
          </p:cNvSpPr>
          <p:nvPr/>
        </p:nvSpPr>
        <p:spPr bwMode="auto">
          <a:xfrm>
            <a:off x="4548188" y="5232400"/>
            <a:ext cx="361950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</p:spPr>
        <p:txBody>
          <a:bodyPr wrap="none"/>
          <a:lstStyle/>
          <a:p>
            <a:pPr algn="ctr" eaLnBrk="0" hangingPunct="0">
              <a:defRPr/>
            </a:pPr>
            <a:endParaRPr lang="zh-CN" altLang="en-US">
              <a:latin typeface="+mn-ea"/>
              <a:ea typeface="+mn-ea"/>
            </a:endParaRPr>
          </a:p>
        </p:txBody>
      </p:sp>
      <p:sp>
        <p:nvSpPr>
          <p:cNvPr id="38" name="Text Box 48"/>
          <p:cNvSpPr txBox="1">
            <a:spLocks noChangeArrowheads="1"/>
          </p:cNvSpPr>
          <p:nvPr/>
        </p:nvSpPr>
        <p:spPr bwMode="auto">
          <a:xfrm>
            <a:off x="300038" y="954088"/>
            <a:ext cx="8310562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altLang="zh-CN" sz="2400" b="1" dirty="0">
                <a:latin typeface="+mn-ea"/>
                <a:ea typeface="+mn-ea"/>
                <a:cs typeface="Times New Roman" pitchFamily="18" charset="0"/>
              </a:rPr>
              <a:t> </a:t>
            </a:r>
            <a:r>
              <a:rPr lang="zh-CN" altLang="en-US" sz="2400" b="1" dirty="0">
                <a:latin typeface="+mn-ea"/>
                <a:ea typeface="+mn-ea"/>
                <a:cs typeface="Times New Roman" pitchFamily="18" charset="0"/>
              </a:rPr>
              <a:t>源程序的</a:t>
            </a:r>
            <a:r>
              <a:rPr lang="zh-CN" altLang="en-US" sz="2400" b="1" dirty="0">
                <a:solidFill>
                  <a:srgbClr val="FF0000"/>
                </a:solidFill>
                <a:latin typeface="+mn-ea"/>
                <a:ea typeface="+mn-ea"/>
                <a:cs typeface="Times New Roman" pitchFamily="18" charset="0"/>
              </a:rPr>
              <a:t>编译和运行</a:t>
            </a:r>
            <a:r>
              <a:rPr lang="zh-CN" altLang="en-US" sz="2400" b="1" dirty="0">
                <a:latin typeface="+mn-ea"/>
                <a:ea typeface="+mn-ea"/>
                <a:cs typeface="Times New Roman" pitchFamily="18" charset="0"/>
              </a:rPr>
              <a:t>阶段</a:t>
            </a:r>
            <a:r>
              <a:rPr lang="en-US" altLang="zh-CN" sz="2400" b="1" dirty="0">
                <a:latin typeface="+mn-ea"/>
                <a:ea typeface="+mn-ea"/>
                <a:cs typeface="Times New Roman" pitchFamily="18" charset="0"/>
              </a:rPr>
              <a:t>(</a:t>
            </a:r>
            <a:r>
              <a:rPr lang="zh-CN" altLang="en-US" sz="2400" b="1" dirty="0">
                <a:latin typeface="+mn-ea"/>
                <a:ea typeface="+mn-ea"/>
                <a:cs typeface="Times New Roman" pitchFamily="18" charset="0"/>
              </a:rPr>
              <a:t>编译的目标代码为机器语言</a:t>
            </a:r>
            <a:r>
              <a:rPr lang="en-US" altLang="zh-CN" sz="2400" b="1" dirty="0">
                <a:latin typeface="+mn-ea"/>
                <a:ea typeface="+mn-ea"/>
                <a:cs typeface="Times New Roman" pitchFamily="18" charset="0"/>
              </a:rPr>
              <a:t>):</a:t>
            </a:r>
          </a:p>
        </p:txBody>
      </p:sp>
      <p:sp>
        <p:nvSpPr>
          <p:cNvPr id="39" name="Text Box 50"/>
          <p:cNvSpPr txBox="1">
            <a:spLocks noChangeArrowheads="1"/>
          </p:cNvSpPr>
          <p:nvPr/>
        </p:nvSpPr>
        <p:spPr bwMode="auto">
          <a:xfrm>
            <a:off x="228600" y="3611563"/>
            <a:ext cx="8382000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altLang="zh-CN" sz="2400" b="1" dirty="0">
                <a:latin typeface="+mn-ea"/>
                <a:ea typeface="+mn-ea"/>
                <a:cs typeface="Times New Roman" pitchFamily="18" charset="0"/>
              </a:rPr>
              <a:t> </a:t>
            </a:r>
            <a:r>
              <a:rPr lang="zh-CN" altLang="en-US" sz="2400" b="1" dirty="0">
                <a:latin typeface="+mn-ea"/>
                <a:ea typeface="+mn-ea"/>
                <a:cs typeface="Times New Roman" pitchFamily="18" charset="0"/>
              </a:rPr>
              <a:t>源程序的编译、汇编和运行阶段（目标代码为汇编）</a:t>
            </a:r>
            <a:r>
              <a:rPr lang="en-US" altLang="zh-CN" sz="2400" b="1" dirty="0">
                <a:latin typeface="+mn-ea"/>
                <a:ea typeface="+mn-ea"/>
                <a:cs typeface="Times New Roman" pitchFamily="18" charset="0"/>
              </a:rPr>
              <a:t>:</a:t>
            </a:r>
          </a:p>
        </p:txBody>
      </p:sp>
      <p:sp>
        <p:nvSpPr>
          <p:cNvPr id="2" name="矩形 1"/>
          <p:cNvSpPr/>
          <p:nvPr/>
        </p:nvSpPr>
        <p:spPr bwMode="auto">
          <a:xfrm>
            <a:off x="152400" y="4368800"/>
            <a:ext cx="4572000" cy="1574800"/>
          </a:xfrm>
          <a:prstGeom prst="rect">
            <a:avLst/>
          </a:prstGeom>
          <a:solidFill>
            <a:srgbClr val="993366">
              <a:alpha val="38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灯片编号占位符 1"/>
          <p:cNvSpPr>
            <a:spLocks noGrp="1"/>
          </p:cNvSpPr>
          <p:nvPr>
            <p:ph type="sldNum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fld id="{B118E65A-008F-4E58-BA86-358B019D4A8F}" type="slidenum">
              <a:rPr lang="en-US" altLang="zh-CN" smtClean="0"/>
              <a:pPr/>
              <a:t>24</a:t>
            </a:fld>
            <a:endParaRPr lang="en-US" altLang="zh-CN"/>
          </a:p>
          <a:p>
            <a:endParaRPr lang="en-US" altLang="zh-CN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381000" y="228600"/>
            <a:ext cx="8229600" cy="7620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zh-CN" sz="2800" kern="0" dirty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rPr>
              <a:t>1.1</a:t>
            </a:r>
            <a:r>
              <a:rPr lang="zh-CN" altLang="en-US" sz="2800" kern="0" dirty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rPr>
              <a:t>什么是编译程序</a:t>
            </a:r>
            <a:r>
              <a:rPr lang="en-US" altLang="zh-CN" sz="2800" kern="0" dirty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rPr>
              <a:t>(compiler)</a:t>
            </a:r>
            <a:r>
              <a:rPr lang="zh-CN" altLang="en-US" sz="2800" kern="0" dirty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rPr>
              <a:t>（续）</a:t>
            </a:r>
            <a:endParaRPr lang="en-US" altLang="zh-CN" sz="2800" kern="0" dirty="0">
              <a:solidFill>
                <a:srgbClr val="0000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0" name="Rectangle 2"/>
          <p:cNvSpPr txBox="1">
            <a:spLocks noChangeArrowheads="1"/>
          </p:cNvSpPr>
          <p:nvPr/>
        </p:nvSpPr>
        <p:spPr>
          <a:xfrm>
            <a:off x="395288" y="838200"/>
            <a:ext cx="7772400" cy="11430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zh-CN" sz="2000" b="1" kern="0">
                <a:solidFill>
                  <a:srgbClr val="0000FF"/>
                </a:solidFill>
                <a:latin typeface="宋体" pitchFamily="2" charset="-122"/>
                <a:ea typeface="宋体" pitchFamily="2" charset="-122"/>
                <a:cs typeface="Times New Roman" pitchFamily="18" charset="0"/>
              </a:rPr>
              <a:t>	</a:t>
            </a:r>
          </a:p>
        </p:txBody>
      </p:sp>
      <p:sp>
        <p:nvSpPr>
          <p:cNvPr id="46084" name="Rectangle 3"/>
          <p:cNvSpPr>
            <a:spLocks noChangeArrowheads="1"/>
          </p:cNvSpPr>
          <p:nvPr/>
        </p:nvSpPr>
        <p:spPr bwMode="auto">
          <a:xfrm>
            <a:off x="685800" y="1752600"/>
            <a:ext cx="1828800" cy="4572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zh-CN" altLang="en-US" b="1">
                <a:latin typeface="宋体" charset="-122"/>
                <a:cs typeface="Times New Roman" pitchFamily="18" charset="0"/>
              </a:rPr>
              <a:t>预处理器</a:t>
            </a:r>
          </a:p>
        </p:txBody>
      </p:sp>
      <p:sp>
        <p:nvSpPr>
          <p:cNvPr id="46085" name="Rectangle 4"/>
          <p:cNvSpPr>
            <a:spLocks noChangeArrowheads="1"/>
          </p:cNvSpPr>
          <p:nvPr/>
        </p:nvSpPr>
        <p:spPr bwMode="auto">
          <a:xfrm>
            <a:off x="2635250" y="2670175"/>
            <a:ext cx="1752600" cy="530225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zh-CN" altLang="en-US" b="1">
                <a:latin typeface="宋体" charset="-122"/>
                <a:cs typeface="Times New Roman" pitchFamily="18" charset="0"/>
              </a:rPr>
              <a:t>编译程序</a:t>
            </a:r>
          </a:p>
        </p:txBody>
      </p:sp>
      <p:sp>
        <p:nvSpPr>
          <p:cNvPr id="46086" name="Rectangle 5"/>
          <p:cNvSpPr>
            <a:spLocks noChangeArrowheads="1"/>
          </p:cNvSpPr>
          <p:nvPr/>
        </p:nvSpPr>
        <p:spPr bwMode="auto">
          <a:xfrm>
            <a:off x="4495800" y="3581400"/>
            <a:ext cx="1752600" cy="5334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zh-CN" altLang="en-US" b="1">
                <a:latin typeface="宋体" charset="-122"/>
                <a:cs typeface="Times New Roman" pitchFamily="18" charset="0"/>
              </a:rPr>
              <a:t>汇编程序</a:t>
            </a:r>
          </a:p>
        </p:txBody>
      </p:sp>
      <p:sp>
        <p:nvSpPr>
          <p:cNvPr id="46087" name="Rectangle 6"/>
          <p:cNvSpPr>
            <a:spLocks noChangeArrowheads="1"/>
          </p:cNvSpPr>
          <p:nvPr/>
        </p:nvSpPr>
        <p:spPr bwMode="auto">
          <a:xfrm>
            <a:off x="6719888" y="4648200"/>
            <a:ext cx="1882775" cy="5334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zh-CN" altLang="en-US" b="1">
                <a:latin typeface="宋体" charset="-122"/>
                <a:cs typeface="Times New Roman" pitchFamily="18" charset="0"/>
              </a:rPr>
              <a:t>装配连接编辑</a:t>
            </a:r>
          </a:p>
        </p:txBody>
      </p:sp>
      <p:sp>
        <p:nvSpPr>
          <p:cNvPr id="46088" name="Line 7"/>
          <p:cNvSpPr>
            <a:spLocks noChangeShapeType="1"/>
          </p:cNvSpPr>
          <p:nvPr/>
        </p:nvSpPr>
        <p:spPr bwMode="auto">
          <a:xfrm>
            <a:off x="1614488" y="1295400"/>
            <a:ext cx="0" cy="457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6089" name="Rectangle 8"/>
          <p:cNvSpPr>
            <a:spLocks noChangeArrowheads="1"/>
          </p:cNvSpPr>
          <p:nvPr/>
        </p:nvSpPr>
        <p:spPr bwMode="auto">
          <a:xfrm>
            <a:off x="395288" y="914400"/>
            <a:ext cx="2435225" cy="358775"/>
          </a:xfrm>
          <a:prstGeom prst="rect">
            <a:avLst/>
          </a:prstGeom>
          <a:solidFill>
            <a:schemeClr val="bg1"/>
          </a:solidFill>
          <a:ln w="3175" cap="rnd">
            <a:solidFill>
              <a:schemeClr val="bg1"/>
            </a:solidFill>
            <a:prstDash val="sysDot"/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zh-CN" altLang="en-US" b="1">
                <a:latin typeface="宋体" charset="-122"/>
                <a:cs typeface="Times New Roman" pitchFamily="18" charset="0"/>
              </a:rPr>
              <a:t>需要处理的源程序</a:t>
            </a:r>
            <a:endParaRPr lang="zh-CN" altLang="en-US" b="1">
              <a:solidFill>
                <a:srgbClr val="FF0000"/>
              </a:solidFill>
              <a:latin typeface="宋体" charset="-122"/>
              <a:cs typeface="Times New Roman" pitchFamily="18" charset="0"/>
            </a:endParaRPr>
          </a:p>
        </p:txBody>
      </p:sp>
      <p:sp>
        <p:nvSpPr>
          <p:cNvPr id="46090" name="Rectangle 9"/>
          <p:cNvSpPr>
            <a:spLocks noChangeArrowheads="1"/>
          </p:cNvSpPr>
          <p:nvPr/>
        </p:nvSpPr>
        <p:spPr bwMode="auto">
          <a:xfrm>
            <a:off x="914400" y="2670175"/>
            <a:ext cx="1524000" cy="457200"/>
          </a:xfrm>
          <a:prstGeom prst="rect">
            <a:avLst/>
          </a:prstGeom>
          <a:solidFill>
            <a:schemeClr val="bg1"/>
          </a:solidFill>
          <a:ln w="6350" cap="rnd">
            <a:solidFill>
              <a:schemeClr val="bg1"/>
            </a:solidFill>
            <a:prstDash val="sysDot"/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b="1">
                <a:solidFill>
                  <a:srgbClr val="FF0000"/>
                </a:solidFill>
                <a:latin typeface="宋体" charset="-122"/>
                <a:cs typeface="Times New Roman" pitchFamily="18" charset="0"/>
              </a:rPr>
              <a:t>      </a:t>
            </a:r>
            <a:r>
              <a:rPr lang="zh-CN" altLang="en-US" b="1">
                <a:latin typeface="宋体" charset="-122"/>
                <a:cs typeface="Times New Roman" pitchFamily="18" charset="0"/>
              </a:rPr>
              <a:t>源程序</a:t>
            </a:r>
            <a:r>
              <a:rPr lang="zh-CN" altLang="en-US" b="1">
                <a:solidFill>
                  <a:srgbClr val="FF0000"/>
                </a:solidFill>
                <a:latin typeface="宋体" charset="-122"/>
                <a:cs typeface="Times New Roman" pitchFamily="18" charset="0"/>
              </a:rPr>
              <a:t>       </a:t>
            </a:r>
          </a:p>
        </p:txBody>
      </p:sp>
      <p:sp>
        <p:nvSpPr>
          <p:cNvPr id="46091" name="Rectangle 10"/>
          <p:cNvSpPr>
            <a:spLocks noChangeArrowheads="1"/>
          </p:cNvSpPr>
          <p:nvPr/>
        </p:nvSpPr>
        <p:spPr bwMode="auto">
          <a:xfrm>
            <a:off x="2139950" y="3581400"/>
            <a:ext cx="1981200" cy="457200"/>
          </a:xfrm>
          <a:prstGeom prst="rect">
            <a:avLst/>
          </a:prstGeom>
          <a:solidFill>
            <a:schemeClr val="bg1"/>
          </a:solidFill>
          <a:ln w="6350" cap="rnd">
            <a:solidFill>
              <a:schemeClr val="bg1"/>
            </a:solidFill>
            <a:prstDash val="sysDot"/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b="1">
                <a:solidFill>
                  <a:srgbClr val="FF0000"/>
                </a:solidFill>
                <a:latin typeface="宋体" charset="-122"/>
                <a:cs typeface="Times New Roman" pitchFamily="18" charset="0"/>
              </a:rPr>
              <a:t> </a:t>
            </a:r>
            <a:r>
              <a:rPr lang="zh-CN" altLang="en-US" b="1">
                <a:latin typeface="宋体" charset="-122"/>
                <a:cs typeface="Times New Roman" pitchFamily="18" charset="0"/>
              </a:rPr>
              <a:t>目标汇编程序</a:t>
            </a:r>
            <a:r>
              <a:rPr lang="zh-CN" altLang="en-US" b="1">
                <a:solidFill>
                  <a:srgbClr val="FF0000"/>
                </a:solidFill>
                <a:latin typeface="宋体" charset="-122"/>
                <a:cs typeface="Times New Roman" pitchFamily="18" charset="0"/>
              </a:rPr>
              <a:t>  </a:t>
            </a:r>
          </a:p>
        </p:txBody>
      </p:sp>
      <p:sp>
        <p:nvSpPr>
          <p:cNvPr id="46092" name="Rectangle 11"/>
          <p:cNvSpPr>
            <a:spLocks noChangeArrowheads="1"/>
          </p:cNvSpPr>
          <p:nvPr/>
        </p:nvSpPr>
        <p:spPr bwMode="auto">
          <a:xfrm>
            <a:off x="3657600" y="4572000"/>
            <a:ext cx="2743200" cy="533400"/>
          </a:xfrm>
          <a:prstGeom prst="rect">
            <a:avLst/>
          </a:prstGeom>
          <a:solidFill>
            <a:schemeClr val="bg1"/>
          </a:solidFill>
          <a:ln w="6350" cap="rnd">
            <a:solidFill>
              <a:schemeClr val="bg1"/>
            </a:solidFill>
            <a:prstDash val="sysDot"/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b="1">
                <a:solidFill>
                  <a:srgbClr val="FF0000"/>
                </a:solidFill>
                <a:latin typeface="宋体" charset="-122"/>
                <a:cs typeface="Times New Roman" pitchFamily="18" charset="0"/>
              </a:rPr>
              <a:t> </a:t>
            </a:r>
            <a:r>
              <a:rPr lang="zh-CN" altLang="en-US" b="1">
                <a:latin typeface="宋体" charset="-122"/>
                <a:cs typeface="Times New Roman" pitchFamily="18" charset="0"/>
              </a:rPr>
              <a:t>可再装配的机器代码</a:t>
            </a:r>
            <a:r>
              <a:rPr lang="zh-CN" altLang="en-US" b="1">
                <a:solidFill>
                  <a:srgbClr val="FF0000"/>
                </a:solidFill>
                <a:latin typeface="宋体" charset="-122"/>
                <a:cs typeface="Times New Roman" pitchFamily="18" charset="0"/>
              </a:rPr>
              <a:t> </a:t>
            </a:r>
          </a:p>
        </p:txBody>
      </p:sp>
      <p:sp>
        <p:nvSpPr>
          <p:cNvPr id="46093" name="Rectangle 12"/>
          <p:cNvSpPr>
            <a:spLocks noChangeArrowheads="1"/>
          </p:cNvSpPr>
          <p:nvPr/>
        </p:nvSpPr>
        <p:spPr bwMode="auto">
          <a:xfrm>
            <a:off x="6553200" y="5581650"/>
            <a:ext cx="2133600" cy="457200"/>
          </a:xfrm>
          <a:prstGeom prst="rect">
            <a:avLst/>
          </a:prstGeom>
          <a:solidFill>
            <a:schemeClr val="bg1"/>
          </a:solidFill>
          <a:ln w="6350" cap="rnd">
            <a:solidFill>
              <a:schemeClr val="bg1"/>
            </a:solidFill>
            <a:prstDash val="sysDot"/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zh-CN" altLang="en-US" b="1">
                <a:latin typeface="宋体" charset="-122"/>
                <a:cs typeface="Times New Roman" pitchFamily="18" charset="0"/>
              </a:rPr>
              <a:t>绝对机器码</a:t>
            </a:r>
            <a:endParaRPr lang="zh-CN" altLang="en-US" b="1">
              <a:solidFill>
                <a:srgbClr val="FF0000"/>
              </a:solidFill>
              <a:latin typeface="宋体" charset="-122"/>
              <a:cs typeface="Times New Roman" pitchFamily="18" charset="0"/>
            </a:endParaRPr>
          </a:p>
        </p:txBody>
      </p:sp>
      <p:sp>
        <p:nvSpPr>
          <p:cNvPr id="46094" name="Line 13"/>
          <p:cNvSpPr>
            <a:spLocks noChangeShapeType="1"/>
          </p:cNvSpPr>
          <p:nvPr/>
        </p:nvSpPr>
        <p:spPr bwMode="auto">
          <a:xfrm>
            <a:off x="1600200" y="2209800"/>
            <a:ext cx="0" cy="457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6095" name="Line 14"/>
          <p:cNvSpPr>
            <a:spLocks noChangeShapeType="1"/>
          </p:cNvSpPr>
          <p:nvPr/>
        </p:nvSpPr>
        <p:spPr bwMode="auto">
          <a:xfrm>
            <a:off x="3244850" y="3200400"/>
            <a:ext cx="0" cy="457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6096" name="Line 15"/>
          <p:cNvSpPr>
            <a:spLocks noChangeShapeType="1"/>
          </p:cNvSpPr>
          <p:nvPr/>
        </p:nvSpPr>
        <p:spPr bwMode="auto">
          <a:xfrm>
            <a:off x="7621588" y="5200650"/>
            <a:ext cx="0" cy="457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6097" name="Line 16"/>
          <p:cNvSpPr>
            <a:spLocks noChangeShapeType="1"/>
          </p:cNvSpPr>
          <p:nvPr/>
        </p:nvSpPr>
        <p:spPr bwMode="auto">
          <a:xfrm>
            <a:off x="2178050" y="2895600"/>
            <a:ext cx="4572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6098" name="Line 17"/>
          <p:cNvSpPr>
            <a:spLocks noChangeShapeType="1"/>
          </p:cNvSpPr>
          <p:nvPr/>
        </p:nvSpPr>
        <p:spPr bwMode="auto">
          <a:xfrm>
            <a:off x="3962400" y="3838575"/>
            <a:ext cx="4572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6099" name="Line 18"/>
          <p:cNvSpPr>
            <a:spLocks noChangeShapeType="1"/>
          </p:cNvSpPr>
          <p:nvPr/>
        </p:nvSpPr>
        <p:spPr bwMode="auto">
          <a:xfrm>
            <a:off x="6186488" y="4876800"/>
            <a:ext cx="4572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6100" name="AutoShape 19"/>
          <p:cNvSpPr>
            <a:spLocks noChangeArrowheads="1"/>
          </p:cNvSpPr>
          <p:nvPr/>
        </p:nvSpPr>
        <p:spPr bwMode="auto">
          <a:xfrm>
            <a:off x="7077075" y="2755900"/>
            <a:ext cx="1152525" cy="1296988"/>
          </a:xfrm>
          <a:prstGeom prst="flowChartMagneticDisk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zh-CN" altLang="en-US" sz="1600" b="1">
                <a:latin typeface="宋体" charset="-122"/>
                <a:cs typeface="Times New Roman" pitchFamily="18" charset="0"/>
              </a:rPr>
              <a:t>可再装配的</a:t>
            </a:r>
          </a:p>
          <a:p>
            <a:pPr algn="ctr"/>
            <a:r>
              <a:rPr lang="zh-CN" altLang="en-US" sz="1600" b="1">
                <a:latin typeface="宋体" charset="-122"/>
                <a:cs typeface="Times New Roman" pitchFamily="18" charset="0"/>
              </a:rPr>
              <a:t>目标文件库</a:t>
            </a:r>
          </a:p>
        </p:txBody>
      </p:sp>
      <p:sp>
        <p:nvSpPr>
          <p:cNvPr id="46101" name="Line 20"/>
          <p:cNvSpPr>
            <a:spLocks noChangeShapeType="1"/>
          </p:cNvSpPr>
          <p:nvPr/>
        </p:nvSpPr>
        <p:spPr bwMode="auto">
          <a:xfrm>
            <a:off x="7634288" y="4114800"/>
            <a:ext cx="0" cy="457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6102" name="Rectangle 22"/>
          <p:cNvSpPr>
            <a:spLocks noChangeArrowheads="1"/>
          </p:cNvSpPr>
          <p:nvPr/>
        </p:nvSpPr>
        <p:spPr bwMode="auto">
          <a:xfrm>
            <a:off x="5105400" y="1066800"/>
            <a:ext cx="3276600" cy="914400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zh-CN" altLang="en-US" sz="2800" b="1">
                <a:latin typeface="宋体" charset="-122"/>
                <a:cs typeface="Times New Roman" pitchFamily="18" charset="0"/>
              </a:rPr>
              <a:t>高级语言程序处理过程</a:t>
            </a:r>
          </a:p>
        </p:txBody>
      </p:sp>
      <p:sp>
        <p:nvSpPr>
          <p:cNvPr id="46103" name="Line 20"/>
          <p:cNvSpPr>
            <a:spLocks noChangeShapeType="1"/>
          </p:cNvSpPr>
          <p:nvPr/>
        </p:nvSpPr>
        <p:spPr bwMode="auto">
          <a:xfrm>
            <a:off x="5410200" y="4191000"/>
            <a:ext cx="0" cy="457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105" name="Group 2"/>
          <p:cNvGrpSpPr>
            <a:grpSpLocks/>
          </p:cNvGrpSpPr>
          <p:nvPr/>
        </p:nvGrpSpPr>
        <p:grpSpPr bwMode="auto">
          <a:xfrm>
            <a:off x="886082" y="1666875"/>
            <a:ext cx="7724519" cy="3655435"/>
            <a:chOff x="-34" y="-2"/>
            <a:chExt cx="2365" cy="2744"/>
          </a:xfrm>
        </p:grpSpPr>
        <p:grpSp>
          <p:nvGrpSpPr>
            <p:cNvPr id="47110" name="Group 3"/>
            <p:cNvGrpSpPr>
              <a:grpSpLocks/>
            </p:cNvGrpSpPr>
            <p:nvPr/>
          </p:nvGrpSpPr>
          <p:grpSpPr bwMode="auto">
            <a:xfrm>
              <a:off x="-34" y="0"/>
              <a:ext cx="2363" cy="2742"/>
              <a:chOff x="-34" y="0"/>
              <a:chExt cx="2363" cy="2742"/>
            </a:xfrm>
          </p:grpSpPr>
          <p:grpSp>
            <p:nvGrpSpPr>
              <p:cNvPr id="47112" name="Group 4"/>
              <p:cNvGrpSpPr>
                <a:grpSpLocks/>
              </p:cNvGrpSpPr>
              <p:nvPr/>
            </p:nvGrpSpPr>
            <p:grpSpPr bwMode="auto">
              <a:xfrm>
                <a:off x="0" y="0"/>
                <a:ext cx="2239" cy="423"/>
                <a:chOff x="0" y="0"/>
                <a:chExt cx="2239" cy="423"/>
              </a:xfrm>
            </p:grpSpPr>
            <p:sp>
              <p:nvSpPr>
                <p:cNvPr id="47152" name="Rectangle 5"/>
                <p:cNvSpPr>
                  <a:spLocks noChangeArrowheads="1"/>
                </p:cNvSpPr>
                <p:nvPr/>
              </p:nvSpPr>
              <p:spPr bwMode="auto">
                <a:xfrm>
                  <a:off x="1154" y="39"/>
                  <a:ext cx="1085" cy="38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pPr algn="ctr"/>
                  <a:r>
                    <a:rPr kumimoji="1" lang="zh-CN" altLang="en-US" sz="2000" b="1" dirty="0">
                      <a:latin typeface="Times New Roman" pitchFamily="18" charset="0"/>
                    </a:rPr>
                    <a:t>计算机语言编译阶段</a:t>
                  </a:r>
                  <a:endParaRPr kumimoji="1" lang="zh-CN" altLang="en-US" sz="2400" dirty="0">
                    <a:latin typeface="Times New Roman" pitchFamily="18" charset="0"/>
                  </a:endParaRPr>
                </a:p>
              </p:txBody>
            </p:sp>
            <p:sp>
              <p:nvSpPr>
                <p:cNvPr id="47153" name="Rectangle 6"/>
                <p:cNvSpPr>
                  <a:spLocks noChangeArrowheads="1"/>
                </p:cNvSpPr>
                <p:nvPr/>
              </p:nvSpPr>
              <p:spPr bwMode="auto">
                <a:xfrm>
                  <a:off x="0" y="0"/>
                  <a:ext cx="1171" cy="38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</p:spPr>
              <p:txBody>
                <a:bodyPr wrap="none"/>
                <a:lstStyle/>
                <a:p>
                  <a:pPr algn="ctr" eaLnBrk="0" hangingPunct="0"/>
                  <a:endParaRPr lang="zh-CN" altLang="en-US">
                    <a:ea typeface="微软雅黑" pitchFamily="34" charset="-122"/>
                  </a:endParaRPr>
                </a:p>
              </p:txBody>
            </p:sp>
          </p:grpSp>
          <p:grpSp>
            <p:nvGrpSpPr>
              <p:cNvPr id="47113" name="Group 7"/>
              <p:cNvGrpSpPr>
                <a:grpSpLocks/>
              </p:cNvGrpSpPr>
              <p:nvPr/>
            </p:nvGrpSpPr>
            <p:grpSpPr bwMode="auto">
              <a:xfrm>
                <a:off x="-34" y="0"/>
                <a:ext cx="2363" cy="425"/>
                <a:chOff x="-34" y="0"/>
                <a:chExt cx="2363" cy="425"/>
              </a:xfrm>
            </p:grpSpPr>
            <p:sp>
              <p:nvSpPr>
                <p:cNvPr id="47150" name="Rectangle 8"/>
                <p:cNvSpPr>
                  <a:spLocks noChangeArrowheads="1"/>
                </p:cNvSpPr>
                <p:nvPr/>
              </p:nvSpPr>
              <p:spPr bwMode="auto">
                <a:xfrm>
                  <a:off x="-34" y="41"/>
                  <a:ext cx="1072" cy="38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pPr algn="ctr"/>
                  <a:r>
                    <a:rPr kumimoji="1" lang="zh-CN" altLang="en-US" sz="2000" b="1" dirty="0">
                      <a:latin typeface="Times New Roman" pitchFamily="18" charset="0"/>
                    </a:rPr>
                    <a:t>自然语言翻译阶段</a:t>
                  </a:r>
                  <a:endParaRPr kumimoji="1" lang="zh-CN" altLang="en-US" sz="2000" dirty="0">
                    <a:latin typeface="Times New Roman" pitchFamily="18" charset="0"/>
                  </a:endParaRPr>
                </a:p>
              </p:txBody>
            </p:sp>
            <p:sp>
              <p:nvSpPr>
                <p:cNvPr id="47151" name="Rectangle 9"/>
                <p:cNvSpPr>
                  <a:spLocks noChangeArrowheads="1"/>
                </p:cNvSpPr>
                <p:nvPr/>
              </p:nvSpPr>
              <p:spPr bwMode="auto">
                <a:xfrm>
                  <a:off x="1171" y="0"/>
                  <a:ext cx="1158" cy="38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</p:spPr>
              <p:txBody>
                <a:bodyPr wrap="none"/>
                <a:lstStyle/>
                <a:p>
                  <a:pPr algn="ctr" eaLnBrk="0" hangingPunct="0"/>
                  <a:endParaRPr lang="zh-CN" altLang="en-US">
                    <a:ea typeface="微软雅黑" pitchFamily="34" charset="-122"/>
                  </a:endParaRPr>
                </a:p>
              </p:txBody>
            </p:sp>
          </p:grpSp>
          <p:grpSp>
            <p:nvGrpSpPr>
              <p:cNvPr id="47114" name="Group 10"/>
              <p:cNvGrpSpPr>
                <a:grpSpLocks/>
              </p:cNvGrpSpPr>
              <p:nvPr/>
            </p:nvGrpSpPr>
            <p:grpSpPr bwMode="auto">
              <a:xfrm>
                <a:off x="0" y="384"/>
                <a:ext cx="2192" cy="392"/>
                <a:chOff x="0" y="384"/>
                <a:chExt cx="2192" cy="392"/>
              </a:xfrm>
            </p:grpSpPr>
            <p:sp>
              <p:nvSpPr>
                <p:cNvPr id="47148" name="Rectangle 11"/>
                <p:cNvSpPr>
                  <a:spLocks noChangeArrowheads="1"/>
                </p:cNvSpPr>
                <p:nvPr/>
              </p:nvSpPr>
              <p:spPr bwMode="auto">
                <a:xfrm>
                  <a:off x="1409" y="392"/>
                  <a:ext cx="783" cy="38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pPr algn="just"/>
                  <a:r>
                    <a:rPr kumimoji="1" lang="en-US" altLang="zh-CN" sz="2000" b="1" dirty="0">
                      <a:latin typeface="Times New Roman" pitchFamily="18" charset="0"/>
                    </a:rPr>
                    <a:t>1. </a:t>
                  </a:r>
                  <a:r>
                    <a:rPr kumimoji="1" lang="zh-CN" altLang="en-US" sz="2000" b="1" dirty="0">
                      <a:latin typeface="Times New Roman" pitchFamily="18" charset="0"/>
                    </a:rPr>
                    <a:t>词法分析</a:t>
                  </a:r>
                </a:p>
                <a:p>
                  <a:pPr algn="just" eaLnBrk="0" hangingPunct="0"/>
                  <a:endParaRPr kumimoji="1" lang="en-US" altLang="zh-CN" sz="2000" b="1" dirty="0">
                    <a:latin typeface="Times New Roman" pitchFamily="18" charset="0"/>
                  </a:endParaRPr>
                </a:p>
              </p:txBody>
            </p:sp>
            <p:sp>
              <p:nvSpPr>
                <p:cNvPr id="47149" name="Rectangle 12"/>
                <p:cNvSpPr>
                  <a:spLocks noChangeArrowheads="1"/>
                </p:cNvSpPr>
                <p:nvPr/>
              </p:nvSpPr>
              <p:spPr bwMode="auto">
                <a:xfrm>
                  <a:off x="0" y="384"/>
                  <a:ext cx="1171" cy="38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</p:spPr>
              <p:txBody>
                <a:bodyPr wrap="none"/>
                <a:lstStyle/>
                <a:p>
                  <a:pPr algn="ctr" eaLnBrk="0" hangingPunct="0"/>
                  <a:endParaRPr lang="zh-CN" altLang="en-US">
                    <a:ea typeface="微软雅黑" pitchFamily="34" charset="-122"/>
                  </a:endParaRPr>
                </a:p>
              </p:txBody>
            </p:sp>
          </p:grpSp>
          <p:grpSp>
            <p:nvGrpSpPr>
              <p:cNvPr id="47115" name="Group 13"/>
              <p:cNvGrpSpPr>
                <a:grpSpLocks/>
              </p:cNvGrpSpPr>
              <p:nvPr/>
            </p:nvGrpSpPr>
            <p:grpSpPr bwMode="auto">
              <a:xfrm>
                <a:off x="144" y="384"/>
                <a:ext cx="2185" cy="395"/>
                <a:chOff x="144" y="384"/>
                <a:chExt cx="2185" cy="395"/>
              </a:xfrm>
            </p:grpSpPr>
            <p:sp>
              <p:nvSpPr>
                <p:cNvPr id="47146" name="Rectangle 14"/>
                <p:cNvSpPr>
                  <a:spLocks noChangeArrowheads="1"/>
                </p:cNvSpPr>
                <p:nvPr/>
              </p:nvSpPr>
              <p:spPr bwMode="auto">
                <a:xfrm>
                  <a:off x="144" y="395"/>
                  <a:ext cx="926" cy="38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pPr algn="just"/>
                  <a:r>
                    <a:rPr kumimoji="1" lang="en-US" altLang="zh-CN" sz="2000" b="1" dirty="0">
                      <a:latin typeface="Times New Roman" pitchFamily="18" charset="0"/>
                    </a:rPr>
                    <a:t>1. </a:t>
                  </a:r>
                  <a:r>
                    <a:rPr kumimoji="1" lang="zh-CN" altLang="en-US" sz="2000" b="1" dirty="0">
                      <a:latin typeface="Times New Roman" pitchFamily="18" charset="0"/>
                    </a:rPr>
                    <a:t>词汇学习</a:t>
                  </a:r>
                </a:p>
              </p:txBody>
            </p:sp>
            <p:sp>
              <p:nvSpPr>
                <p:cNvPr id="47147" name="Rectangle 15"/>
                <p:cNvSpPr>
                  <a:spLocks noChangeArrowheads="1"/>
                </p:cNvSpPr>
                <p:nvPr/>
              </p:nvSpPr>
              <p:spPr bwMode="auto">
                <a:xfrm>
                  <a:off x="1171" y="384"/>
                  <a:ext cx="1158" cy="38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</p:spPr>
              <p:txBody>
                <a:bodyPr wrap="none"/>
                <a:lstStyle/>
                <a:p>
                  <a:pPr algn="ctr" eaLnBrk="0" hangingPunct="0"/>
                  <a:endParaRPr lang="zh-CN" altLang="en-US">
                    <a:ea typeface="微软雅黑" pitchFamily="34" charset="-122"/>
                  </a:endParaRPr>
                </a:p>
              </p:txBody>
            </p:sp>
          </p:grpSp>
          <p:grpSp>
            <p:nvGrpSpPr>
              <p:cNvPr id="47116" name="Group 16"/>
              <p:cNvGrpSpPr>
                <a:grpSpLocks/>
              </p:cNvGrpSpPr>
              <p:nvPr/>
            </p:nvGrpSpPr>
            <p:grpSpPr bwMode="auto">
              <a:xfrm>
                <a:off x="0" y="768"/>
                <a:ext cx="2098" cy="418"/>
                <a:chOff x="0" y="768"/>
                <a:chExt cx="2098" cy="418"/>
              </a:xfrm>
            </p:grpSpPr>
            <p:sp>
              <p:nvSpPr>
                <p:cNvPr id="47144" name="Rectangle 17"/>
                <p:cNvSpPr>
                  <a:spLocks noChangeArrowheads="1"/>
                </p:cNvSpPr>
                <p:nvPr/>
              </p:nvSpPr>
              <p:spPr bwMode="auto">
                <a:xfrm>
                  <a:off x="1409" y="802"/>
                  <a:ext cx="689" cy="38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pPr algn="just"/>
                  <a:r>
                    <a:rPr kumimoji="1" lang="en-US" altLang="zh-CN" sz="2000" b="1" dirty="0">
                      <a:latin typeface="Times New Roman" pitchFamily="18" charset="0"/>
                    </a:rPr>
                    <a:t>2. </a:t>
                  </a:r>
                  <a:r>
                    <a:rPr kumimoji="1" lang="zh-CN" altLang="en-US" sz="2000" b="1" dirty="0">
                      <a:latin typeface="Times New Roman" pitchFamily="18" charset="0"/>
                    </a:rPr>
                    <a:t>语法分析</a:t>
                  </a:r>
                </a:p>
              </p:txBody>
            </p:sp>
            <p:sp>
              <p:nvSpPr>
                <p:cNvPr id="47145" name="Rectangle 18"/>
                <p:cNvSpPr>
                  <a:spLocks noChangeArrowheads="1"/>
                </p:cNvSpPr>
                <p:nvPr/>
              </p:nvSpPr>
              <p:spPr bwMode="auto">
                <a:xfrm>
                  <a:off x="0" y="768"/>
                  <a:ext cx="1171" cy="38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</p:spPr>
              <p:txBody>
                <a:bodyPr wrap="none"/>
                <a:lstStyle/>
                <a:p>
                  <a:pPr algn="ctr" eaLnBrk="0" hangingPunct="0"/>
                  <a:endParaRPr lang="zh-CN" altLang="en-US">
                    <a:ea typeface="微软雅黑" pitchFamily="34" charset="-122"/>
                  </a:endParaRPr>
                </a:p>
              </p:txBody>
            </p:sp>
          </p:grpSp>
          <p:grpSp>
            <p:nvGrpSpPr>
              <p:cNvPr id="47117" name="Group 19"/>
              <p:cNvGrpSpPr>
                <a:grpSpLocks/>
              </p:cNvGrpSpPr>
              <p:nvPr/>
            </p:nvGrpSpPr>
            <p:grpSpPr bwMode="auto">
              <a:xfrm>
                <a:off x="127" y="763"/>
                <a:ext cx="2202" cy="389"/>
                <a:chOff x="127" y="763"/>
                <a:chExt cx="2202" cy="389"/>
              </a:xfrm>
            </p:grpSpPr>
            <p:sp>
              <p:nvSpPr>
                <p:cNvPr id="47142" name="Rectangle 20"/>
                <p:cNvSpPr>
                  <a:spLocks noChangeArrowheads="1"/>
                </p:cNvSpPr>
                <p:nvPr/>
              </p:nvSpPr>
              <p:spPr bwMode="auto">
                <a:xfrm>
                  <a:off x="127" y="763"/>
                  <a:ext cx="911" cy="38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pPr algn="just"/>
                  <a:r>
                    <a:rPr kumimoji="1" lang="en-US" altLang="zh-CN" sz="2000" b="1" dirty="0">
                      <a:latin typeface="Times New Roman" pitchFamily="18" charset="0"/>
                    </a:rPr>
                    <a:t>2. </a:t>
                  </a:r>
                  <a:r>
                    <a:rPr kumimoji="1" lang="zh-CN" altLang="en-US" sz="2000" b="1" dirty="0">
                      <a:latin typeface="Times New Roman" pitchFamily="18" charset="0"/>
                    </a:rPr>
                    <a:t>句子结构分析</a:t>
                  </a:r>
                </a:p>
              </p:txBody>
            </p:sp>
            <p:sp>
              <p:nvSpPr>
                <p:cNvPr id="47143" name="Rectangle 21"/>
                <p:cNvSpPr>
                  <a:spLocks noChangeArrowheads="1"/>
                </p:cNvSpPr>
                <p:nvPr/>
              </p:nvSpPr>
              <p:spPr bwMode="auto">
                <a:xfrm>
                  <a:off x="1171" y="768"/>
                  <a:ext cx="1158" cy="38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</p:spPr>
              <p:txBody>
                <a:bodyPr wrap="none"/>
                <a:lstStyle/>
                <a:p>
                  <a:pPr algn="ctr" eaLnBrk="0" hangingPunct="0"/>
                  <a:endParaRPr lang="zh-CN" altLang="en-US">
                    <a:ea typeface="微软雅黑" pitchFamily="34" charset="-122"/>
                  </a:endParaRPr>
                </a:p>
              </p:txBody>
            </p:sp>
          </p:grpSp>
          <p:grpSp>
            <p:nvGrpSpPr>
              <p:cNvPr id="47118" name="Group 22"/>
              <p:cNvGrpSpPr>
                <a:grpSpLocks/>
              </p:cNvGrpSpPr>
              <p:nvPr/>
            </p:nvGrpSpPr>
            <p:grpSpPr bwMode="auto">
              <a:xfrm>
                <a:off x="0" y="1152"/>
                <a:ext cx="2192" cy="437"/>
                <a:chOff x="0" y="1152"/>
                <a:chExt cx="2192" cy="437"/>
              </a:xfrm>
            </p:grpSpPr>
            <p:sp>
              <p:nvSpPr>
                <p:cNvPr id="47140" name="Rectangle 23"/>
                <p:cNvSpPr>
                  <a:spLocks noChangeArrowheads="1"/>
                </p:cNvSpPr>
                <p:nvPr/>
              </p:nvSpPr>
              <p:spPr bwMode="auto">
                <a:xfrm>
                  <a:off x="1409" y="1205"/>
                  <a:ext cx="783" cy="38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pPr algn="just"/>
                  <a:r>
                    <a:rPr kumimoji="1" lang="en-US" altLang="zh-CN" sz="2000" b="1" dirty="0">
                      <a:latin typeface="Times New Roman" pitchFamily="18" charset="0"/>
                    </a:rPr>
                    <a:t>3. </a:t>
                  </a:r>
                  <a:r>
                    <a:rPr kumimoji="1" lang="zh-CN" altLang="en-US" sz="2000" b="1" dirty="0">
                      <a:latin typeface="Times New Roman" pitchFamily="18" charset="0"/>
                    </a:rPr>
                    <a:t>语义分析</a:t>
                  </a:r>
                </a:p>
                <a:p>
                  <a:pPr algn="just" eaLnBrk="0" hangingPunct="0"/>
                  <a:endParaRPr kumimoji="1" lang="en-US" altLang="zh-CN" sz="2000" b="1" dirty="0">
                    <a:latin typeface="Times New Roman" pitchFamily="18" charset="0"/>
                  </a:endParaRPr>
                </a:p>
              </p:txBody>
            </p:sp>
            <p:sp>
              <p:nvSpPr>
                <p:cNvPr id="47141" name="Rectangle 24"/>
                <p:cNvSpPr>
                  <a:spLocks noChangeArrowheads="1"/>
                </p:cNvSpPr>
                <p:nvPr/>
              </p:nvSpPr>
              <p:spPr bwMode="auto">
                <a:xfrm>
                  <a:off x="0" y="1152"/>
                  <a:ext cx="1171" cy="38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</p:spPr>
              <p:txBody>
                <a:bodyPr wrap="none"/>
                <a:lstStyle/>
                <a:p>
                  <a:pPr algn="ctr" eaLnBrk="0" hangingPunct="0"/>
                  <a:endParaRPr lang="zh-CN" altLang="en-US">
                    <a:ea typeface="微软雅黑" pitchFamily="34" charset="-122"/>
                  </a:endParaRPr>
                </a:p>
              </p:txBody>
            </p:sp>
          </p:grpSp>
          <p:grpSp>
            <p:nvGrpSpPr>
              <p:cNvPr id="47119" name="Group 25"/>
              <p:cNvGrpSpPr>
                <a:grpSpLocks/>
              </p:cNvGrpSpPr>
              <p:nvPr/>
            </p:nvGrpSpPr>
            <p:grpSpPr bwMode="auto">
              <a:xfrm>
                <a:off x="126" y="1152"/>
                <a:ext cx="2203" cy="403"/>
                <a:chOff x="126" y="1152"/>
                <a:chExt cx="2203" cy="403"/>
              </a:xfrm>
            </p:grpSpPr>
            <p:sp>
              <p:nvSpPr>
                <p:cNvPr id="47138" name="Rectangle 26"/>
                <p:cNvSpPr>
                  <a:spLocks noChangeArrowheads="1"/>
                </p:cNvSpPr>
                <p:nvPr/>
              </p:nvSpPr>
              <p:spPr bwMode="auto">
                <a:xfrm>
                  <a:off x="126" y="1171"/>
                  <a:ext cx="890" cy="38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pPr algn="just"/>
                  <a:r>
                    <a:rPr kumimoji="1" lang="en-US" altLang="zh-CN" sz="2000" b="1" dirty="0">
                      <a:latin typeface="Times New Roman" pitchFamily="18" charset="0"/>
                    </a:rPr>
                    <a:t>3. </a:t>
                  </a:r>
                  <a:r>
                    <a:rPr kumimoji="1" lang="zh-CN" altLang="en-US" sz="2000" b="1" dirty="0">
                      <a:latin typeface="Times New Roman" pitchFamily="18" charset="0"/>
                    </a:rPr>
                    <a:t>句义理解</a:t>
                  </a:r>
                </a:p>
              </p:txBody>
            </p:sp>
            <p:sp>
              <p:nvSpPr>
                <p:cNvPr id="47139" name="Rectangle 27"/>
                <p:cNvSpPr>
                  <a:spLocks noChangeArrowheads="1"/>
                </p:cNvSpPr>
                <p:nvPr/>
              </p:nvSpPr>
              <p:spPr bwMode="auto">
                <a:xfrm>
                  <a:off x="1171" y="1152"/>
                  <a:ext cx="1158" cy="38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</p:spPr>
              <p:txBody>
                <a:bodyPr wrap="none"/>
                <a:lstStyle/>
                <a:p>
                  <a:pPr algn="ctr" eaLnBrk="0" hangingPunct="0"/>
                  <a:endParaRPr lang="zh-CN" altLang="en-US">
                    <a:ea typeface="微软雅黑" pitchFamily="34" charset="-122"/>
                  </a:endParaRPr>
                </a:p>
              </p:txBody>
            </p:sp>
          </p:grpSp>
          <p:grpSp>
            <p:nvGrpSpPr>
              <p:cNvPr id="47120" name="Group 28"/>
              <p:cNvGrpSpPr>
                <a:grpSpLocks/>
              </p:cNvGrpSpPr>
              <p:nvPr/>
            </p:nvGrpSpPr>
            <p:grpSpPr bwMode="auto">
              <a:xfrm>
                <a:off x="0" y="1536"/>
                <a:ext cx="2121" cy="434"/>
                <a:chOff x="0" y="1536"/>
                <a:chExt cx="2121" cy="434"/>
              </a:xfrm>
            </p:grpSpPr>
            <p:sp>
              <p:nvSpPr>
                <p:cNvPr id="47136" name="Rectangle 29"/>
                <p:cNvSpPr>
                  <a:spLocks noChangeArrowheads="1"/>
                </p:cNvSpPr>
                <p:nvPr/>
              </p:nvSpPr>
              <p:spPr bwMode="auto">
                <a:xfrm>
                  <a:off x="1401" y="1586"/>
                  <a:ext cx="720" cy="38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pPr algn="just"/>
                  <a:r>
                    <a:rPr kumimoji="1" lang="en-US" altLang="zh-CN" sz="2000" b="1" dirty="0">
                      <a:latin typeface="Times New Roman" pitchFamily="18" charset="0"/>
                    </a:rPr>
                    <a:t>4. </a:t>
                  </a:r>
                  <a:r>
                    <a:rPr kumimoji="1" lang="zh-CN" altLang="en-US" sz="2000" b="1" dirty="0">
                      <a:latin typeface="Times New Roman" pitchFamily="18" charset="0"/>
                    </a:rPr>
                    <a:t>中间代码生成</a:t>
                  </a:r>
                </a:p>
              </p:txBody>
            </p:sp>
            <p:sp>
              <p:nvSpPr>
                <p:cNvPr id="47137" name="Rectangle 30"/>
                <p:cNvSpPr>
                  <a:spLocks noChangeArrowheads="1"/>
                </p:cNvSpPr>
                <p:nvPr/>
              </p:nvSpPr>
              <p:spPr bwMode="auto">
                <a:xfrm>
                  <a:off x="0" y="1536"/>
                  <a:ext cx="1171" cy="38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</p:spPr>
              <p:txBody>
                <a:bodyPr wrap="none"/>
                <a:lstStyle/>
                <a:p>
                  <a:pPr algn="ctr" eaLnBrk="0" hangingPunct="0"/>
                  <a:endParaRPr lang="zh-CN" altLang="en-US">
                    <a:ea typeface="微软雅黑" pitchFamily="34" charset="-122"/>
                  </a:endParaRPr>
                </a:p>
              </p:txBody>
            </p:sp>
          </p:grpSp>
          <p:grpSp>
            <p:nvGrpSpPr>
              <p:cNvPr id="47121" name="Group 31"/>
              <p:cNvGrpSpPr>
                <a:grpSpLocks/>
              </p:cNvGrpSpPr>
              <p:nvPr/>
            </p:nvGrpSpPr>
            <p:grpSpPr bwMode="auto">
              <a:xfrm>
                <a:off x="142" y="1536"/>
                <a:ext cx="2187" cy="419"/>
                <a:chOff x="142" y="1536"/>
                <a:chExt cx="2187" cy="419"/>
              </a:xfrm>
            </p:grpSpPr>
            <p:sp>
              <p:nvSpPr>
                <p:cNvPr id="47134" name="Rectangle 32"/>
                <p:cNvSpPr>
                  <a:spLocks noChangeArrowheads="1"/>
                </p:cNvSpPr>
                <p:nvPr/>
              </p:nvSpPr>
              <p:spPr bwMode="auto">
                <a:xfrm>
                  <a:off x="142" y="1571"/>
                  <a:ext cx="866" cy="38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pPr algn="just"/>
                  <a:r>
                    <a:rPr kumimoji="1" lang="en-US" altLang="zh-CN" sz="2000" b="1" dirty="0">
                      <a:latin typeface="Times New Roman" pitchFamily="18" charset="0"/>
                    </a:rPr>
                    <a:t>4. </a:t>
                  </a:r>
                  <a:r>
                    <a:rPr kumimoji="1" lang="zh-CN" altLang="en-US" sz="2000" b="1" dirty="0">
                      <a:latin typeface="Times New Roman" pitchFamily="18" charset="0"/>
                    </a:rPr>
                    <a:t>译文草稿</a:t>
                  </a:r>
                </a:p>
              </p:txBody>
            </p:sp>
            <p:sp>
              <p:nvSpPr>
                <p:cNvPr id="47135" name="Rectangle 33"/>
                <p:cNvSpPr>
                  <a:spLocks noChangeArrowheads="1"/>
                </p:cNvSpPr>
                <p:nvPr/>
              </p:nvSpPr>
              <p:spPr bwMode="auto">
                <a:xfrm>
                  <a:off x="1171" y="1536"/>
                  <a:ext cx="1158" cy="38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</p:spPr>
              <p:txBody>
                <a:bodyPr wrap="none"/>
                <a:lstStyle/>
                <a:p>
                  <a:pPr algn="ctr" eaLnBrk="0" hangingPunct="0"/>
                  <a:endParaRPr lang="zh-CN" altLang="en-US">
                    <a:ea typeface="微软雅黑" pitchFamily="34" charset="-122"/>
                  </a:endParaRPr>
                </a:p>
              </p:txBody>
            </p:sp>
          </p:grpSp>
          <p:grpSp>
            <p:nvGrpSpPr>
              <p:cNvPr id="47122" name="Group 34"/>
              <p:cNvGrpSpPr>
                <a:grpSpLocks/>
              </p:cNvGrpSpPr>
              <p:nvPr/>
            </p:nvGrpSpPr>
            <p:grpSpPr bwMode="auto">
              <a:xfrm>
                <a:off x="0" y="1920"/>
                <a:ext cx="2098" cy="458"/>
                <a:chOff x="0" y="1920"/>
                <a:chExt cx="2098" cy="458"/>
              </a:xfrm>
            </p:grpSpPr>
            <p:sp>
              <p:nvSpPr>
                <p:cNvPr id="47132" name="Rectangle 35"/>
                <p:cNvSpPr>
                  <a:spLocks noChangeArrowheads="1"/>
                </p:cNvSpPr>
                <p:nvPr/>
              </p:nvSpPr>
              <p:spPr bwMode="auto">
                <a:xfrm>
                  <a:off x="1409" y="1994"/>
                  <a:ext cx="689" cy="38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pPr algn="just"/>
                  <a:r>
                    <a:rPr kumimoji="1" lang="en-US" altLang="zh-CN" sz="2000" b="1" dirty="0">
                      <a:latin typeface="Times New Roman" pitchFamily="18" charset="0"/>
                    </a:rPr>
                    <a:t>5. </a:t>
                  </a:r>
                  <a:r>
                    <a:rPr kumimoji="1" lang="zh-CN" altLang="en-US" sz="2000" b="1" dirty="0">
                      <a:latin typeface="Times New Roman" pitchFamily="18" charset="0"/>
                    </a:rPr>
                    <a:t>代码优化</a:t>
                  </a:r>
                </a:p>
              </p:txBody>
            </p:sp>
            <p:sp>
              <p:nvSpPr>
                <p:cNvPr id="47133" name="Rectangle 36"/>
                <p:cNvSpPr>
                  <a:spLocks noChangeArrowheads="1"/>
                </p:cNvSpPr>
                <p:nvPr/>
              </p:nvSpPr>
              <p:spPr bwMode="auto">
                <a:xfrm>
                  <a:off x="0" y="1920"/>
                  <a:ext cx="1171" cy="38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</p:spPr>
              <p:txBody>
                <a:bodyPr wrap="none"/>
                <a:lstStyle/>
                <a:p>
                  <a:pPr algn="ctr" eaLnBrk="0" hangingPunct="0"/>
                  <a:endParaRPr lang="zh-CN" altLang="en-US">
                    <a:ea typeface="微软雅黑" pitchFamily="34" charset="-122"/>
                  </a:endParaRPr>
                </a:p>
              </p:txBody>
            </p:sp>
          </p:grpSp>
          <p:grpSp>
            <p:nvGrpSpPr>
              <p:cNvPr id="47123" name="Group 37"/>
              <p:cNvGrpSpPr>
                <a:grpSpLocks/>
              </p:cNvGrpSpPr>
              <p:nvPr/>
            </p:nvGrpSpPr>
            <p:grpSpPr bwMode="auto">
              <a:xfrm>
                <a:off x="128" y="1920"/>
                <a:ext cx="2201" cy="421"/>
                <a:chOff x="128" y="1920"/>
                <a:chExt cx="2201" cy="421"/>
              </a:xfrm>
            </p:grpSpPr>
            <p:sp>
              <p:nvSpPr>
                <p:cNvPr id="47130" name="Rectangle 38"/>
                <p:cNvSpPr>
                  <a:spLocks noChangeArrowheads="1"/>
                </p:cNvSpPr>
                <p:nvPr/>
              </p:nvSpPr>
              <p:spPr bwMode="auto">
                <a:xfrm>
                  <a:off x="128" y="1957"/>
                  <a:ext cx="910" cy="38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pPr algn="just"/>
                  <a:r>
                    <a:rPr kumimoji="1" lang="en-US" altLang="zh-CN" sz="2000" b="1" dirty="0">
                      <a:latin typeface="Times New Roman" pitchFamily="18" charset="0"/>
                    </a:rPr>
                    <a:t>5. </a:t>
                  </a:r>
                  <a:r>
                    <a:rPr kumimoji="1" lang="zh-CN" altLang="en-US" sz="2000" b="1" dirty="0">
                      <a:latin typeface="Times New Roman" pitchFamily="18" charset="0"/>
                    </a:rPr>
                    <a:t>译文修饰</a:t>
                  </a:r>
                </a:p>
              </p:txBody>
            </p:sp>
            <p:sp>
              <p:nvSpPr>
                <p:cNvPr id="47131" name="Rectangle 39"/>
                <p:cNvSpPr>
                  <a:spLocks noChangeArrowheads="1"/>
                </p:cNvSpPr>
                <p:nvPr/>
              </p:nvSpPr>
              <p:spPr bwMode="auto">
                <a:xfrm>
                  <a:off x="1171" y="1920"/>
                  <a:ext cx="1158" cy="38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</p:spPr>
              <p:txBody>
                <a:bodyPr wrap="none"/>
                <a:lstStyle/>
                <a:p>
                  <a:pPr algn="ctr" eaLnBrk="0" hangingPunct="0"/>
                  <a:endParaRPr lang="zh-CN" altLang="en-US">
                    <a:ea typeface="微软雅黑" pitchFamily="34" charset="-122"/>
                  </a:endParaRPr>
                </a:p>
              </p:txBody>
            </p:sp>
          </p:grpSp>
          <p:grpSp>
            <p:nvGrpSpPr>
              <p:cNvPr id="47124" name="Group 40"/>
              <p:cNvGrpSpPr>
                <a:grpSpLocks/>
              </p:cNvGrpSpPr>
              <p:nvPr/>
            </p:nvGrpSpPr>
            <p:grpSpPr bwMode="auto">
              <a:xfrm>
                <a:off x="0" y="2304"/>
                <a:ext cx="2192" cy="438"/>
                <a:chOff x="0" y="2304"/>
                <a:chExt cx="2192" cy="438"/>
              </a:xfrm>
            </p:grpSpPr>
            <p:sp>
              <p:nvSpPr>
                <p:cNvPr id="47128" name="Rectangle 41"/>
                <p:cNvSpPr>
                  <a:spLocks noChangeArrowheads="1"/>
                </p:cNvSpPr>
                <p:nvPr/>
              </p:nvSpPr>
              <p:spPr bwMode="auto">
                <a:xfrm>
                  <a:off x="1401" y="2378"/>
                  <a:ext cx="791" cy="36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pPr algn="just"/>
                  <a:r>
                    <a:rPr kumimoji="1" lang="en-US" altLang="zh-CN" sz="2000" b="1" dirty="0">
                      <a:latin typeface="Times New Roman" pitchFamily="18" charset="0"/>
                    </a:rPr>
                    <a:t>6. </a:t>
                  </a:r>
                  <a:r>
                    <a:rPr kumimoji="1" lang="zh-CN" altLang="en-US" sz="2000" b="1" dirty="0">
                      <a:latin typeface="Times New Roman" pitchFamily="18" charset="0"/>
                    </a:rPr>
                    <a:t>目标代码生成</a:t>
                  </a:r>
                </a:p>
              </p:txBody>
            </p:sp>
            <p:sp>
              <p:nvSpPr>
                <p:cNvPr id="47129" name="Rectangle 42"/>
                <p:cNvSpPr>
                  <a:spLocks noChangeArrowheads="1"/>
                </p:cNvSpPr>
                <p:nvPr/>
              </p:nvSpPr>
              <p:spPr bwMode="auto">
                <a:xfrm>
                  <a:off x="0" y="2304"/>
                  <a:ext cx="1171" cy="38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</p:spPr>
              <p:txBody>
                <a:bodyPr wrap="none"/>
                <a:lstStyle/>
                <a:p>
                  <a:pPr algn="ctr" eaLnBrk="0" hangingPunct="0"/>
                  <a:endParaRPr lang="zh-CN" altLang="en-US">
                    <a:ea typeface="微软雅黑" pitchFamily="34" charset="-122"/>
                  </a:endParaRPr>
                </a:p>
              </p:txBody>
            </p:sp>
          </p:grpSp>
          <p:grpSp>
            <p:nvGrpSpPr>
              <p:cNvPr id="47125" name="Group 43"/>
              <p:cNvGrpSpPr>
                <a:grpSpLocks/>
              </p:cNvGrpSpPr>
              <p:nvPr/>
            </p:nvGrpSpPr>
            <p:grpSpPr bwMode="auto">
              <a:xfrm>
                <a:off x="140" y="2304"/>
                <a:ext cx="2189" cy="421"/>
                <a:chOff x="140" y="2304"/>
                <a:chExt cx="2189" cy="421"/>
              </a:xfrm>
            </p:grpSpPr>
            <p:sp>
              <p:nvSpPr>
                <p:cNvPr id="47126" name="Rectangle 44"/>
                <p:cNvSpPr>
                  <a:spLocks noChangeArrowheads="1"/>
                </p:cNvSpPr>
                <p:nvPr/>
              </p:nvSpPr>
              <p:spPr bwMode="auto">
                <a:xfrm>
                  <a:off x="140" y="2341"/>
                  <a:ext cx="768" cy="38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pPr algn="just"/>
                  <a:r>
                    <a:rPr kumimoji="1" lang="en-US" altLang="zh-CN" sz="2000" b="1" dirty="0">
                      <a:latin typeface="Times New Roman" pitchFamily="18" charset="0"/>
                    </a:rPr>
                    <a:t>6. </a:t>
                  </a:r>
                  <a:r>
                    <a:rPr kumimoji="1" lang="zh-CN" altLang="en-US" sz="2000" b="1" dirty="0">
                      <a:latin typeface="Times New Roman" pitchFamily="18" charset="0"/>
                    </a:rPr>
                    <a:t>译文定稿</a:t>
                  </a:r>
                </a:p>
              </p:txBody>
            </p:sp>
            <p:sp>
              <p:nvSpPr>
                <p:cNvPr id="47127" name="Rectangle 45"/>
                <p:cNvSpPr>
                  <a:spLocks noChangeArrowheads="1"/>
                </p:cNvSpPr>
                <p:nvPr/>
              </p:nvSpPr>
              <p:spPr bwMode="auto">
                <a:xfrm>
                  <a:off x="1171" y="2304"/>
                  <a:ext cx="1158" cy="38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</p:spPr>
              <p:txBody>
                <a:bodyPr wrap="none"/>
                <a:lstStyle/>
                <a:p>
                  <a:pPr algn="ctr" eaLnBrk="0" hangingPunct="0"/>
                  <a:endParaRPr lang="zh-CN" altLang="en-US">
                    <a:ea typeface="微软雅黑" pitchFamily="34" charset="-122"/>
                  </a:endParaRPr>
                </a:p>
              </p:txBody>
            </p:sp>
          </p:grpSp>
        </p:grpSp>
        <p:sp>
          <p:nvSpPr>
            <p:cNvPr id="47111" name="Rectangle 46"/>
            <p:cNvSpPr>
              <a:spLocks noChangeArrowheads="1"/>
            </p:cNvSpPr>
            <p:nvPr/>
          </p:nvSpPr>
          <p:spPr bwMode="auto">
            <a:xfrm>
              <a:off x="-2" y="-2"/>
              <a:ext cx="2333" cy="2692"/>
            </a:xfrm>
            <a:prstGeom prst="rect">
              <a:avLst/>
            </a:prstGeom>
            <a:noFill/>
            <a:ln w="6350">
              <a:solidFill>
                <a:srgbClr val="A0A0A0"/>
              </a:solidFill>
              <a:miter lim="800000"/>
              <a:headEnd/>
              <a:tailEnd/>
            </a:ln>
          </p:spPr>
          <p:txBody>
            <a:bodyPr wrap="none"/>
            <a:lstStyle/>
            <a:p>
              <a:pPr algn="ctr" eaLnBrk="0" hangingPunct="0"/>
              <a:endParaRPr lang="zh-CN" altLang="en-US">
                <a:ea typeface="微软雅黑" pitchFamily="34" charset="-122"/>
              </a:endParaRPr>
            </a:p>
          </p:txBody>
        </p:sp>
      </p:grpSp>
      <p:sp>
        <p:nvSpPr>
          <p:cNvPr id="47106" name="Text Box 47"/>
          <p:cNvSpPr txBox="1">
            <a:spLocks noChangeArrowheads="1"/>
          </p:cNvSpPr>
          <p:nvPr/>
        </p:nvSpPr>
        <p:spPr bwMode="auto">
          <a:xfrm>
            <a:off x="1558229" y="5410000"/>
            <a:ext cx="5783262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000" b="1" dirty="0">
                <a:latin typeface="Times New Roman" pitchFamily="18" charset="0"/>
              </a:rPr>
              <a:t>自然语言和计算机语言的翻译阶段对照表 </a:t>
            </a:r>
          </a:p>
        </p:txBody>
      </p:sp>
      <p:sp>
        <p:nvSpPr>
          <p:cNvPr id="124976" name="Text Box 48"/>
          <p:cNvSpPr txBox="1">
            <a:spLocks noChangeArrowheads="1"/>
          </p:cNvSpPr>
          <p:nvPr/>
        </p:nvSpPr>
        <p:spPr bwMode="auto">
          <a:xfrm>
            <a:off x="685800" y="990600"/>
            <a:ext cx="3421063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>
            <a:lvl1pPr algn="l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algn="l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algn="l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algn="l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algn="l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>
              <a:defRPr/>
            </a:pPr>
            <a:r>
              <a:rPr kumimoji="1" lang="en-US" altLang="zh-CN" sz="2400" b="1" dirty="0">
                <a:solidFill>
                  <a:srgbClr val="0000FF"/>
                </a:solidFill>
                <a:latin typeface="+mn-ea"/>
                <a:ea typeface="+mn-ea"/>
              </a:rPr>
              <a:t>1.2.1</a:t>
            </a:r>
            <a:r>
              <a:rPr kumimoji="1" lang="zh-CN" altLang="en-US" sz="2400" b="1" dirty="0">
                <a:solidFill>
                  <a:srgbClr val="0000FF"/>
                </a:solidFill>
                <a:latin typeface="+mn-ea"/>
                <a:ea typeface="+mn-ea"/>
              </a:rPr>
              <a:t>　编译过程</a:t>
            </a:r>
          </a:p>
        </p:txBody>
      </p:sp>
      <p:sp>
        <p:nvSpPr>
          <p:cNvPr id="124978" name="Rectangle 50"/>
          <p:cNvSpPr>
            <a:spLocks noGrp="1" noChangeArrowheads="1"/>
          </p:cNvSpPr>
          <p:nvPr>
            <p:ph type="title" idx="4294967295"/>
          </p:nvPr>
        </p:nvSpPr>
        <p:spPr>
          <a:xfrm>
            <a:off x="685800" y="228600"/>
            <a:ext cx="6019800" cy="685800"/>
          </a:xfrm>
          <a:prstGeom prst="rect">
            <a:avLst/>
          </a:prstGeom>
        </p:spPr>
        <p:txBody>
          <a:bodyPr/>
          <a:lstStyle/>
          <a:p>
            <a:pPr eaLnBrk="1" hangingPunct="1">
              <a:defRPr/>
            </a:pPr>
            <a:r>
              <a:rPr lang="en-US" altLang="zh-CN" sz="3200" b="1" dirty="0">
                <a:latin typeface="+mn-ea"/>
                <a:ea typeface="+mn-ea"/>
                <a:cs typeface="+mj-cs"/>
              </a:rPr>
              <a:t>1.2</a:t>
            </a:r>
            <a:r>
              <a:rPr lang="zh-CN" altLang="en-US" sz="3200" b="1" dirty="0">
                <a:latin typeface="+mn-ea"/>
                <a:ea typeface="+mn-ea"/>
                <a:cs typeface="+mj-cs"/>
              </a:rPr>
              <a:t> 编译过程和编译程序结构</a:t>
            </a:r>
          </a:p>
        </p:txBody>
      </p:sp>
      <p:sp>
        <p:nvSpPr>
          <p:cNvPr id="47109" name="灯片编号占位符 1"/>
          <p:cNvSpPr txBox="1">
            <a:spLocks/>
          </p:cNvSpPr>
          <p:nvPr/>
        </p:nvSpPr>
        <p:spPr bwMode="auto">
          <a:xfrm>
            <a:off x="6553200" y="6172200"/>
            <a:ext cx="21336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 eaLnBrk="0" hangingPunct="0"/>
            <a:fld id="{3AE4B1F6-A701-48B6-8D0E-AB22CF06DC74}" type="slidenum">
              <a:rPr lang="en-US" altLang="zh-CN">
                <a:ea typeface="微软雅黑" pitchFamily="34" charset="-122"/>
              </a:rPr>
              <a:pPr algn="ctr" eaLnBrk="0" hangingPunct="0"/>
              <a:t>25</a:t>
            </a:fld>
            <a:endParaRPr lang="en-US" altLang="zh-CN">
              <a:ea typeface="微软雅黑" pitchFamily="34" charset="-122"/>
            </a:endParaRPr>
          </a:p>
          <a:p>
            <a:pPr algn="ctr" eaLnBrk="0" hangingPunct="0"/>
            <a:endParaRPr lang="en-US" altLang="zh-CN">
              <a:ea typeface="微软雅黑" pitchFamily="34" charset="-122"/>
            </a:endParaRPr>
          </a:p>
        </p:txBody>
      </p:sp>
      <p:sp>
        <p:nvSpPr>
          <p:cNvPr id="2" name="爆炸形 2 1"/>
          <p:cNvSpPr/>
          <p:nvPr/>
        </p:nvSpPr>
        <p:spPr bwMode="auto">
          <a:xfrm>
            <a:off x="2389865" y="3082725"/>
            <a:ext cx="2333458" cy="1961165"/>
          </a:xfrm>
          <a:prstGeom prst="irregularSeal2">
            <a:avLst/>
          </a:prstGeom>
          <a:solidFill>
            <a:srgbClr val="993366">
              <a:alpha val="96001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000" b="1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ea typeface="微软雅黑" pitchFamily="34" charset="-122"/>
              </a:rPr>
              <a:t>物种起源</a:t>
            </a:r>
            <a:endParaRPr kumimoji="0" lang="en-US" altLang="zh-CN" sz="2000" b="1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ea typeface="微软雅黑" pitchFamily="34" charset="-122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000" b="1" dirty="0">
                <a:solidFill>
                  <a:srgbClr val="FFFF00"/>
                </a:solidFill>
                <a:ea typeface="微软雅黑" pitchFamily="34" charset="-122"/>
              </a:rPr>
              <a:t>严复的天演论</a:t>
            </a:r>
            <a:endParaRPr lang="en-US" altLang="zh-CN" sz="2000" b="1" dirty="0">
              <a:solidFill>
                <a:srgbClr val="FFFF00"/>
              </a:solidFill>
              <a:ea typeface="微软雅黑" pitchFamily="34" charset="-122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000" b="1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ea typeface="微软雅黑" pitchFamily="34" charset="-122"/>
              </a:rPr>
              <a:t>物尽天择</a:t>
            </a:r>
            <a:endParaRPr kumimoji="0" lang="en-US" altLang="zh-CN" sz="2000" b="1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ea typeface="微软雅黑" pitchFamily="34" charset="-122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000" b="1" dirty="0">
                <a:solidFill>
                  <a:srgbClr val="FFFF00"/>
                </a:solidFill>
                <a:ea typeface="微软雅黑" pitchFamily="34" charset="-122"/>
              </a:rPr>
              <a:t>适者生存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ea typeface="微软雅黑" pitchFamily="34" charset="-122"/>
            </a:endParaRPr>
          </a:p>
        </p:txBody>
      </p:sp>
      <p:sp>
        <p:nvSpPr>
          <p:cNvPr id="3" name="矩形 2"/>
          <p:cNvSpPr/>
          <p:nvPr/>
        </p:nvSpPr>
        <p:spPr bwMode="auto">
          <a:xfrm>
            <a:off x="5306858" y="2181087"/>
            <a:ext cx="2617845" cy="3141223"/>
          </a:xfrm>
          <a:prstGeom prst="rect">
            <a:avLst/>
          </a:prstGeom>
          <a:solidFill>
            <a:srgbClr val="993366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微软雅黑" pitchFamily="34" charset="-122"/>
            </a:endParaRPr>
          </a:p>
        </p:txBody>
      </p:sp>
      <p:sp>
        <p:nvSpPr>
          <p:cNvPr id="4" name="右箭头 3"/>
          <p:cNvSpPr/>
          <p:nvPr/>
        </p:nvSpPr>
        <p:spPr bwMode="auto">
          <a:xfrm>
            <a:off x="4289443" y="2233041"/>
            <a:ext cx="663557" cy="452933"/>
          </a:xfrm>
          <a:prstGeom prst="rightArrow">
            <a:avLst/>
          </a:prstGeom>
          <a:solidFill>
            <a:srgbClr val="993366">
              <a:alpha val="96001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微软雅黑" pitchFamily="34" charset="-122"/>
            </a:endParaRPr>
          </a:p>
        </p:txBody>
      </p:sp>
      <p:sp>
        <p:nvSpPr>
          <p:cNvPr id="54" name="右箭头 53"/>
          <p:cNvSpPr/>
          <p:nvPr/>
        </p:nvSpPr>
        <p:spPr bwMode="auto">
          <a:xfrm>
            <a:off x="4267200" y="2747467"/>
            <a:ext cx="663557" cy="452933"/>
          </a:xfrm>
          <a:prstGeom prst="rightArrow">
            <a:avLst/>
          </a:prstGeom>
          <a:solidFill>
            <a:srgbClr val="993366">
              <a:alpha val="96001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微软雅黑" pitchFamily="34" charset="-122"/>
            </a:endParaRPr>
          </a:p>
        </p:txBody>
      </p:sp>
      <p:sp>
        <p:nvSpPr>
          <p:cNvPr id="55" name="右箭头 54"/>
          <p:cNvSpPr/>
          <p:nvPr/>
        </p:nvSpPr>
        <p:spPr bwMode="auto">
          <a:xfrm>
            <a:off x="4267200" y="3280867"/>
            <a:ext cx="663557" cy="452933"/>
          </a:xfrm>
          <a:prstGeom prst="rightArrow">
            <a:avLst/>
          </a:prstGeom>
          <a:solidFill>
            <a:srgbClr val="993366">
              <a:alpha val="96001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微软雅黑" pitchFamily="34" charset="-122"/>
            </a:endParaRPr>
          </a:p>
        </p:txBody>
      </p:sp>
      <p:sp>
        <p:nvSpPr>
          <p:cNvPr id="56" name="右箭头 55"/>
          <p:cNvSpPr/>
          <p:nvPr/>
        </p:nvSpPr>
        <p:spPr bwMode="auto">
          <a:xfrm>
            <a:off x="4245846" y="4252588"/>
            <a:ext cx="663557" cy="452933"/>
          </a:xfrm>
          <a:prstGeom prst="rightArrow">
            <a:avLst/>
          </a:prstGeom>
          <a:solidFill>
            <a:srgbClr val="993366">
              <a:alpha val="96001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微软雅黑" pitchFamily="34" charset="-122"/>
            </a:endParaRPr>
          </a:p>
        </p:txBody>
      </p:sp>
      <p:sp>
        <p:nvSpPr>
          <p:cNvPr id="57" name="右箭头 56"/>
          <p:cNvSpPr/>
          <p:nvPr/>
        </p:nvSpPr>
        <p:spPr bwMode="auto">
          <a:xfrm>
            <a:off x="4265695" y="3738941"/>
            <a:ext cx="663557" cy="452933"/>
          </a:xfrm>
          <a:prstGeom prst="rightArrow">
            <a:avLst/>
          </a:prstGeom>
          <a:solidFill>
            <a:srgbClr val="993366">
              <a:alpha val="96001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微软雅黑" pitchFamily="34" charset="-122"/>
            </a:endParaRPr>
          </a:p>
        </p:txBody>
      </p:sp>
      <p:sp>
        <p:nvSpPr>
          <p:cNvPr id="59" name="右箭头 58"/>
          <p:cNvSpPr/>
          <p:nvPr/>
        </p:nvSpPr>
        <p:spPr bwMode="auto">
          <a:xfrm>
            <a:off x="4192147" y="4772130"/>
            <a:ext cx="663557" cy="452933"/>
          </a:xfrm>
          <a:prstGeom prst="rightArrow">
            <a:avLst/>
          </a:prstGeom>
          <a:solidFill>
            <a:srgbClr val="993366">
              <a:alpha val="96001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微软雅黑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3" grpId="0" animBg="1"/>
      <p:bldP spid="4" grpId="0" animBg="1"/>
      <p:bldP spid="54" grpId="0" animBg="1"/>
      <p:bldP spid="55" grpId="0" animBg="1"/>
      <p:bldP spid="56" grpId="0" animBg="1"/>
      <p:bldP spid="57" grpId="0" animBg="1"/>
      <p:bldP spid="59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129" name="Group 2"/>
          <p:cNvGrpSpPr>
            <a:grpSpLocks/>
          </p:cNvGrpSpPr>
          <p:nvPr/>
        </p:nvGrpSpPr>
        <p:grpSpPr bwMode="auto">
          <a:xfrm>
            <a:off x="1181100" y="914400"/>
            <a:ext cx="6667500" cy="4878388"/>
            <a:chOff x="944" y="719"/>
            <a:chExt cx="4200" cy="3073"/>
          </a:xfrm>
        </p:grpSpPr>
        <p:sp>
          <p:nvSpPr>
            <p:cNvPr id="48132" name="Text Box 3"/>
            <p:cNvSpPr txBox="1">
              <a:spLocks noChangeAspect="1" noChangeArrowheads="1"/>
            </p:cNvSpPr>
            <p:nvPr/>
          </p:nvSpPr>
          <p:spPr bwMode="auto">
            <a:xfrm>
              <a:off x="2274" y="719"/>
              <a:ext cx="1566" cy="2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r>
                <a:rPr lang="zh-CN" altLang="en-US" b="1">
                  <a:latin typeface="Times New Roman" pitchFamily="18" charset="0"/>
                </a:rPr>
                <a:t>源程序</a:t>
              </a:r>
            </a:p>
          </p:txBody>
        </p:sp>
        <p:sp>
          <p:nvSpPr>
            <p:cNvPr id="48133" name="Rectangle 4"/>
            <p:cNvSpPr>
              <a:spLocks noChangeArrowheads="1"/>
            </p:cNvSpPr>
            <p:nvPr/>
          </p:nvSpPr>
          <p:spPr bwMode="auto">
            <a:xfrm>
              <a:off x="2349" y="777"/>
              <a:ext cx="2469" cy="28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/>
              <a:endParaRPr lang="zh-CN" altLang="en-US">
                <a:ea typeface="微软雅黑" pitchFamily="34" charset="-122"/>
              </a:endParaRPr>
            </a:p>
          </p:txBody>
        </p:sp>
        <p:sp>
          <p:nvSpPr>
            <p:cNvPr id="48134" name="Rectangle 5"/>
            <p:cNvSpPr>
              <a:spLocks noChangeArrowheads="1"/>
            </p:cNvSpPr>
            <p:nvPr/>
          </p:nvSpPr>
          <p:spPr bwMode="auto">
            <a:xfrm>
              <a:off x="944" y="748"/>
              <a:ext cx="2469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endParaRPr kumimoji="1" lang="zh-CN" altLang="zh-CN" sz="2400">
                <a:latin typeface="Tahoma" pitchFamily="34" charset="0"/>
              </a:endParaRPr>
            </a:p>
          </p:txBody>
        </p:sp>
        <p:sp>
          <p:nvSpPr>
            <p:cNvPr id="48135" name="Rectangle 6"/>
            <p:cNvSpPr>
              <a:spLocks noChangeArrowheads="1"/>
            </p:cNvSpPr>
            <p:nvPr/>
          </p:nvSpPr>
          <p:spPr bwMode="auto">
            <a:xfrm>
              <a:off x="2349" y="777"/>
              <a:ext cx="2469" cy="28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/>
              <a:endParaRPr lang="zh-CN" altLang="en-US">
                <a:ea typeface="微软雅黑" pitchFamily="34" charset="-122"/>
              </a:endParaRPr>
            </a:p>
          </p:txBody>
        </p:sp>
        <p:sp>
          <p:nvSpPr>
            <p:cNvPr id="48136" name="Rectangle 7"/>
            <p:cNvSpPr>
              <a:spLocks noChangeArrowheads="1"/>
            </p:cNvSpPr>
            <p:nvPr/>
          </p:nvSpPr>
          <p:spPr bwMode="auto">
            <a:xfrm>
              <a:off x="944" y="748"/>
              <a:ext cx="2469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endParaRPr kumimoji="1" lang="zh-CN" altLang="zh-CN" sz="2400">
                <a:latin typeface="Tahoma" pitchFamily="34" charset="0"/>
              </a:endParaRPr>
            </a:p>
          </p:txBody>
        </p:sp>
        <p:sp>
          <p:nvSpPr>
            <p:cNvPr id="48137" name="Rectangle 8"/>
            <p:cNvSpPr>
              <a:spLocks noChangeArrowheads="1"/>
            </p:cNvSpPr>
            <p:nvPr/>
          </p:nvSpPr>
          <p:spPr bwMode="auto">
            <a:xfrm>
              <a:off x="2349" y="777"/>
              <a:ext cx="2469" cy="28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/>
              <a:endParaRPr lang="zh-CN" altLang="en-US">
                <a:ea typeface="微软雅黑" pitchFamily="34" charset="-122"/>
              </a:endParaRPr>
            </a:p>
          </p:txBody>
        </p:sp>
        <p:sp>
          <p:nvSpPr>
            <p:cNvPr id="48138" name="Text Box 9"/>
            <p:cNvSpPr txBox="1">
              <a:spLocks noChangeAspect="1" noChangeArrowheads="1"/>
            </p:cNvSpPr>
            <p:nvPr/>
          </p:nvSpPr>
          <p:spPr bwMode="auto">
            <a:xfrm>
              <a:off x="2284" y="1952"/>
              <a:ext cx="1565" cy="20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r>
                <a:rPr lang="zh-CN" altLang="en-US" b="1">
                  <a:latin typeface="Times New Roman" pitchFamily="18" charset="0"/>
                </a:rPr>
                <a:t>语义分析程序</a:t>
              </a:r>
            </a:p>
          </p:txBody>
        </p:sp>
        <p:sp>
          <p:nvSpPr>
            <p:cNvPr id="48139" name="Text Box 10"/>
            <p:cNvSpPr txBox="1">
              <a:spLocks noChangeAspect="1" noChangeArrowheads="1"/>
            </p:cNvSpPr>
            <p:nvPr/>
          </p:nvSpPr>
          <p:spPr bwMode="auto">
            <a:xfrm>
              <a:off x="2284" y="1538"/>
              <a:ext cx="1565" cy="206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r>
                <a:rPr lang="zh-CN" altLang="en-US" b="1">
                  <a:latin typeface="Times New Roman" pitchFamily="18" charset="0"/>
                </a:rPr>
                <a:t>语法分析程序</a:t>
              </a:r>
            </a:p>
          </p:txBody>
        </p:sp>
        <p:sp>
          <p:nvSpPr>
            <p:cNvPr id="48140" name="Text Box 11"/>
            <p:cNvSpPr txBox="1">
              <a:spLocks noChangeAspect="1" noChangeArrowheads="1"/>
            </p:cNvSpPr>
            <p:nvPr/>
          </p:nvSpPr>
          <p:spPr bwMode="auto">
            <a:xfrm>
              <a:off x="2317" y="2365"/>
              <a:ext cx="1566" cy="20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r>
                <a:rPr lang="zh-CN" altLang="en-US" b="1">
                  <a:latin typeface="Times New Roman" pitchFamily="18" charset="0"/>
                </a:rPr>
                <a:t>中间代码生成程序</a:t>
              </a:r>
            </a:p>
          </p:txBody>
        </p:sp>
        <p:sp>
          <p:nvSpPr>
            <p:cNvPr id="48141" name="Text Box 12"/>
            <p:cNvSpPr txBox="1">
              <a:spLocks noChangeAspect="1" noChangeArrowheads="1"/>
            </p:cNvSpPr>
            <p:nvPr/>
          </p:nvSpPr>
          <p:spPr bwMode="auto">
            <a:xfrm>
              <a:off x="2284" y="1136"/>
              <a:ext cx="1565" cy="206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r>
                <a:rPr lang="zh-CN" altLang="en-US" b="1">
                  <a:latin typeface="Times New Roman" pitchFamily="18" charset="0"/>
                </a:rPr>
                <a:t>词法分析程序</a:t>
              </a:r>
            </a:p>
          </p:txBody>
        </p:sp>
        <p:sp>
          <p:nvSpPr>
            <p:cNvPr id="48142" name="Text Box 13"/>
            <p:cNvSpPr txBox="1">
              <a:spLocks noChangeAspect="1" noChangeArrowheads="1"/>
            </p:cNvSpPr>
            <p:nvPr/>
          </p:nvSpPr>
          <p:spPr bwMode="auto">
            <a:xfrm>
              <a:off x="2317" y="2778"/>
              <a:ext cx="1566" cy="20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r>
                <a:rPr lang="zh-CN" altLang="en-US" b="1">
                  <a:latin typeface="Times New Roman" pitchFamily="18" charset="0"/>
                </a:rPr>
                <a:t>代码优化程序</a:t>
              </a:r>
            </a:p>
          </p:txBody>
        </p:sp>
        <p:sp>
          <p:nvSpPr>
            <p:cNvPr id="48143" name="Text Box 14"/>
            <p:cNvSpPr txBox="1">
              <a:spLocks noChangeAspect="1" noChangeArrowheads="1"/>
            </p:cNvSpPr>
            <p:nvPr/>
          </p:nvSpPr>
          <p:spPr bwMode="auto">
            <a:xfrm>
              <a:off x="2328" y="3196"/>
              <a:ext cx="1566" cy="206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r>
                <a:rPr lang="zh-CN" altLang="en-US" b="1">
                  <a:latin typeface="Times New Roman" pitchFamily="18" charset="0"/>
                </a:rPr>
                <a:t>目标代码生成程序</a:t>
              </a:r>
            </a:p>
          </p:txBody>
        </p:sp>
        <p:sp>
          <p:nvSpPr>
            <p:cNvPr id="48144" name="Text Box 15"/>
            <p:cNvSpPr txBox="1">
              <a:spLocks noChangeAspect="1" noChangeArrowheads="1"/>
            </p:cNvSpPr>
            <p:nvPr/>
          </p:nvSpPr>
          <p:spPr bwMode="auto">
            <a:xfrm>
              <a:off x="2308" y="3585"/>
              <a:ext cx="1565" cy="2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r>
                <a:rPr lang="zh-CN" altLang="en-US" b="1">
                  <a:latin typeface="Times New Roman" pitchFamily="18" charset="0"/>
                </a:rPr>
                <a:t>目标程序</a:t>
              </a:r>
            </a:p>
          </p:txBody>
        </p:sp>
        <p:sp>
          <p:nvSpPr>
            <p:cNvPr id="48145" name="Text Box 16"/>
            <p:cNvSpPr txBox="1">
              <a:spLocks noChangeAspect="1" noChangeArrowheads="1"/>
            </p:cNvSpPr>
            <p:nvPr/>
          </p:nvSpPr>
          <p:spPr bwMode="auto">
            <a:xfrm>
              <a:off x="1222" y="1400"/>
              <a:ext cx="391" cy="1723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altLang="zh-CN" b="1">
                <a:latin typeface="Times New Roman" pitchFamily="18" charset="0"/>
              </a:endParaRPr>
            </a:p>
            <a:p>
              <a:pPr algn="ctr" eaLnBrk="0" hangingPunct="0"/>
              <a:endParaRPr lang="en-US" altLang="zh-CN" b="1">
                <a:latin typeface="Times New Roman" pitchFamily="18" charset="0"/>
              </a:endParaRPr>
            </a:p>
            <a:p>
              <a:pPr algn="ctr" eaLnBrk="0" hangingPunct="0"/>
              <a:r>
                <a:rPr lang="zh-CN" altLang="en-US" b="1">
                  <a:latin typeface="Times New Roman" pitchFamily="18" charset="0"/>
                </a:rPr>
                <a:t>表格管理程序</a:t>
              </a:r>
            </a:p>
          </p:txBody>
        </p:sp>
        <p:sp>
          <p:nvSpPr>
            <p:cNvPr id="48146" name="Text Box 17"/>
            <p:cNvSpPr txBox="1">
              <a:spLocks noChangeAspect="1" noChangeArrowheads="1"/>
            </p:cNvSpPr>
            <p:nvPr/>
          </p:nvSpPr>
          <p:spPr bwMode="auto">
            <a:xfrm>
              <a:off x="4562" y="1400"/>
              <a:ext cx="365" cy="1723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altLang="zh-CN" b="1">
                <a:latin typeface="Times New Roman" pitchFamily="18" charset="0"/>
              </a:endParaRPr>
            </a:p>
            <a:p>
              <a:pPr algn="ctr" eaLnBrk="0" hangingPunct="0"/>
              <a:endParaRPr lang="en-US" altLang="zh-CN" b="1">
                <a:latin typeface="Times New Roman" pitchFamily="18" charset="0"/>
              </a:endParaRPr>
            </a:p>
            <a:p>
              <a:pPr algn="ctr" eaLnBrk="0" hangingPunct="0"/>
              <a:r>
                <a:rPr lang="zh-CN" altLang="en-US" b="1">
                  <a:latin typeface="Times New Roman" pitchFamily="18" charset="0"/>
                </a:rPr>
                <a:t>出错处理程序</a:t>
              </a:r>
            </a:p>
          </p:txBody>
        </p:sp>
        <p:sp>
          <p:nvSpPr>
            <p:cNvPr id="48147" name="Line 18"/>
            <p:cNvSpPr>
              <a:spLocks noChangeAspect="1" noChangeShapeType="1"/>
            </p:cNvSpPr>
            <p:nvPr/>
          </p:nvSpPr>
          <p:spPr bwMode="auto">
            <a:xfrm>
              <a:off x="3069" y="919"/>
              <a:ext cx="1" cy="20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148" name="Line 19"/>
            <p:cNvSpPr>
              <a:spLocks noChangeAspect="1" noChangeShapeType="1"/>
            </p:cNvSpPr>
            <p:nvPr/>
          </p:nvSpPr>
          <p:spPr bwMode="auto">
            <a:xfrm>
              <a:off x="3080" y="3407"/>
              <a:ext cx="1" cy="20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149" name="Line 20"/>
            <p:cNvSpPr>
              <a:spLocks noChangeAspect="1" noChangeShapeType="1"/>
            </p:cNvSpPr>
            <p:nvPr/>
          </p:nvSpPr>
          <p:spPr bwMode="auto">
            <a:xfrm>
              <a:off x="1620" y="1641"/>
              <a:ext cx="653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150" name="Line 21"/>
            <p:cNvSpPr>
              <a:spLocks noChangeAspect="1" noChangeShapeType="1"/>
            </p:cNvSpPr>
            <p:nvPr/>
          </p:nvSpPr>
          <p:spPr bwMode="auto">
            <a:xfrm>
              <a:off x="1642" y="2039"/>
              <a:ext cx="653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151" name="Line 22"/>
            <p:cNvSpPr>
              <a:spLocks noChangeAspect="1" noChangeShapeType="1"/>
            </p:cNvSpPr>
            <p:nvPr/>
          </p:nvSpPr>
          <p:spPr bwMode="auto">
            <a:xfrm>
              <a:off x="3323" y="1331"/>
              <a:ext cx="1" cy="20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152" name="Line 23"/>
            <p:cNvSpPr>
              <a:spLocks noChangeAspect="1" noChangeShapeType="1"/>
            </p:cNvSpPr>
            <p:nvPr/>
          </p:nvSpPr>
          <p:spPr bwMode="auto">
            <a:xfrm>
              <a:off x="3323" y="1744"/>
              <a:ext cx="1" cy="20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153" name="Line 24"/>
            <p:cNvSpPr>
              <a:spLocks noChangeAspect="1" noChangeShapeType="1"/>
            </p:cNvSpPr>
            <p:nvPr/>
          </p:nvSpPr>
          <p:spPr bwMode="auto">
            <a:xfrm>
              <a:off x="3323" y="2159"/>
              <a:ext cx="1" cy="20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154" name="Line 25"/>
            <p:cNvSpPr>
              <a:spLocks noChangeAspect="1" noChangeShapeType="1"/>
            </p:cNvSpPr>
            <p:nvPr/>
          </p:nvSpPr>
          <p:spPr bwMode="auto">
            <a:xfrm>
              <a:off x="3334" y="2572"/>
              <a:ext cx="1" cy="20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155" name="Line 26"/>
            <p:cNvSpPr>
              <a:spLocks noChangeAspect="1" noChangeShapeType="1"/>
            </p:cNvSpPr>
            <p:nvPr/>
          </p:nvSpPr>
          <p:spPr bwMode="auto">
            <a:xfrm>
              <a:off x="3334" y="2985"/>
              <a:ext cx="1" cy="20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156" name="Line 27"/>
            <p:cNvSpPr>
              <a:spLocks noChangeAspect="1" noChangeShapeType="1"/>
            </p:cNvSpPr>
            <p:nvPr/>
          </p:nvSpPr>
          <p:spPr bwMode="auto">
            <a:xfrm flipV="1">
              <a:off x="1620" y="1222"/>
              <a:ext cx="641" cy="24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157" name="Line 28"/>
            <p:cNvSpPr>
              <a:spLocks noChangeAspect="1" noChangeShapeType="1"/>
            </p:cNvSpPr>
            <p:nvPr/>
          </p:nvSpPr>
          <p:spPr bwMode="auto">
            <a:xfrm>
              <a:off x="1631" y="2460"/>
              <a:ext cx="653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158" name="Line 29"/>
            <p:cNvSpPr>
              <a:spLocks noChangeAspect="1" noChangeShapeType="1"/>
            </p:cNvSpPr>
            <p:nvPr/>
          </p:nvSpPr>
          <p:spPr bwMode="auto">
            <a:xfrm>
              <a:off x="1631" y="2863"/>
              <a:ext cx="653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159" name="Line 30"/>
            <p:cNvSpPr>
              <a:spLocks noChangeAspect="1" noChangeShapeType="1"/>
            </p:cNvSpPr>
            <p:nvPr/>
          </p:nvSpPr>
          <p:spPr bwMode="auto">
            <a:xfrm>
              <a:off x="1620" y="3053"/>
              <a:ext cx="653" cy="22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160" name="Line 31"/>
            <p:cNvSpPr>
              <a:spLocks noChangeAspect="1" noChangeShapeType="1"/>
            </p:cNvSpPr>
            <p:nvPr/>
          </p:nvSpPr>
          <p:spPr bwMode="auto">
            <a:xfrm>
              <a:off x="2818" y="1328"/>
              <a:ext cx="1" cy="20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161" name="Line 32"/>
            <p:cNvSpPr>
              <a:spLocks noChangeAspect="1" noChangeShapeType="1"/>
            </p:cNvSpPr>
            <p:nvPr/>
          </p:nvSpPr>
          <p:spPr bwMode="auto">
            <a:xfrm>
              <a:off x="2818" y="1742"/>
              <a:ext cx="1" cy="20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162" name="Line 33"/>
            <p:cNvSpPr>
              <a:spLocks noChangeAspect="1" noChangeShapeType="1"/>
            </p:cNvSpPr>
            <p:nvPr/>
          </p:nvSpPr>
          <p:spPr bwMode="auto">
            <a:xfrm>
              <a:off x="2818" y="2155"/>
              <a:ext cx="1" cy="20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163" name="Line 34"/>
            <p:cNvSpPr>
              <a:spLocks noChangeAspect="1" noChangeShapeType="1"/>
            </p:cNvSpPr>
            <p:nvPr/>
          </p:nvSpPr>
          <p:spPr bwMode="auto">
            <a:xfrm>
              <a:off x="2830" y="2568"/>
              <a:ext cx="1" cy="20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164" name="Line 35"/>
            <p:cNvSpPr>
              <a:spLocks noChangeAspect="1" noChangeShapeType="1"/>
            </p:cNvSpPr>
            <p:nvPr/>
          </p:nvSpPr>
          <p:spPr bwMode="auto">
            <a:xfrm>
              <a:off x="2826" y="2985"/>
              <a:ext cx="1" cy="20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165" name="Line 36"/>
            <p:cNvSpPr>
              <a:spLocks noChangeAspect="1" noChangeShapeType="1"/>
            </p:cNvSpPr>
            <p:nvPr/>
          </p:nvSpPr>
          <p:spPr bwMode="auto">
            <a:xfrm>
              <a:off x="3876" y="1641"/>
              <a:ext cx="653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166" name="Line 37"/>
            <p:cNvSpPr>
              <a:spLocks noChangeAspect="1" noChangeShapeType="1"/>
            </p:cNvSpPr>
            <p:nvPr/>
          </p:nvSpPr>
          <p:spPr bwMode="auto">
            <a:xfrm>
              <a:off x="3898" y="2039"/>
              <a:ext cx="653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167" name="Line 38"/>
            <p:cNvSpPr>
              <a:spLocks noChangeAspect="1" noChangeShapeType="1"/>
            </p:cNvSpPr>
            <p:nvPr/>
          </p:nvSpPr>
          <p:spPr bwMode="auto">
            <a:xfrm>
              <a:off x="3887" y="2460"/>
              <a:ext cx="653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168" name="Line 39"/>
            <p:cNvSpPr>
              <a:spLocks noChangeAspect="1" noChangeShapeType="1"/>
            </p:cNvSpPr>
            <p:nvPr/>
          </p:nvSpPr>
          <p:spPr bwMode="auto">
            <a:xfrm>
              <a:off x="3887" y="2863"/>
              <a:ext cx="653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169" name="Line 40"/>
            <p:cNvSpPr>
              <a:spLocks noChangeAspect="1" noChangeShapeType="1"/>
            </p:cNvSpPr>
            <p:nvPr/>
          </p:nvSpPr>
          <p:spPr bwMode="auto">
            <a:xfrm flipH="1" flipV="1">
              <a:off x="3865" y="1229"/>
              <a:ext cx="664" cy="24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170" name="Line 41"/>
            <p:cNvSpPr>
              <a:spLocks noChangeAspect="1" noChangeShapeType="1"/>
            </p:cNvSpPr>
            <p:nvPr/>
          </p:nvSpPr>
          <p:spPr bwMode="auto">
            <a:xfrm flipH="1">
              <a:off x="3954" y="3053"/>
              <a:ext cx="576" cy="24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171" name="Rectangle 42"/>
            <p:cNvSpPr>
              <a:spLocks noChangeAspect="1" noChangeArrowheads="1"/>
            </p:cNvSpPr>
            <p:nvPr/>
          </p:nvSpPr>
          <p:spPr bwMode="auto">
            <a:xfrm>
              <a:off x="1001" y="987"/>
              <a:ext cx="4143" cy="2482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prstDash val="dash"/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zh-CN" altLang="en-US">
                <a:ea typeface="微软雅黑" pitchFamily="34" charset="-122"/>
              </a:endParaRPr>
            </a:p>
          </p:txBody>
        </p:sp>
      </p:grpSp>
      <p:sp>
        <p:nvSpPr>
          <p:cNvPr id="48130" name="Rectangle 43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457200" y="304800"/>
            <a:ext cx="4330700" cy="385763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eaLnBrk="1" hangingPunct="1"/>
            <a:r>
              <a:rPr lang="en-US" altLang="zh-CN" sz="2800" b="1">
                <a:latin typeface="Times New Roman" pitchFamily="18" charset="0"/>
                <a:ea typeface="黑体" pitchFamily="49" charset="-122"/>
              </a:rPr>
              <a:t>1.2.2</a:t>
            </a:r>
            <a:r>
              <a:rPr lang="zh-CN" altLang="en-US" sz="2800" b="1">
                <a:latin typeface="Times New Roman" pitchFamily="18" charset="0"/>
                <a:ea typeface="黑体" pitchFamily="49" charset="-122"/>
              </a:rPr>
              <a:t>　编译程序结构</a:t>
            </a:r>
          </a:p>
        </p:txBody>
      </p:sp>
      <p:sp>
        <p:nvSpPr>
          <p:cNvPr id="48131" name="灯片编号占位符 1"/>
          <p:cNvSpPr txBox="1">
            <a:spLocks/>
          </p:cNvSpPr>
          <p:nvPr/>
        </p:nvSpPr>
        <p:spPr bwMode="auto">
          <a:xfrm>
            <a:off x="6553200" y="6172200"/>
            <a:ext cx="21336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 eaLnBrk="0" hangingPunct="0"/>
            <a:fld id="{471853AC-E8EF-4257-A4CB-FAD699FFE1CD}" type="slidenum">
              <a:rPr lang="en-US" altLang="zh-CN">
                <a:ea typeface="微软雅黑" pitchFamily="34" charset="-122"/>
              </a:rPr>
              <a:pPr algn="ctr" eaLnBrk="0" hangingPunct="0"/>
              <a:t>26</a:t>
            </a:fld>
            <a:endParaRPr lang="en-US" altLang="zh-CN">
              <a:ea typeface="微软雅黑" pitchFamily="34" charset="-122"/>
            </a:endParaRPr>
          </a:p>
          <a:p>
            <a:pPr algn="ctr" eaLnBrk="0" hangingPunct="0"/>
            <a:endParaRPr lang="en-US" altLang="zh-CN">
              <a:ea typeface="微软雅黑" pitchFamily="34" charset="-122"/>
            </a:endParaRPr>
          </a:p>
        </p:txBody>
      </p:sp>
    </p:spTree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Text Box 2"/>
          <p:cNvSpPr txBox="1">
            <a:spLocks noChangeArrowheads="1"/>
          </p:cNvSpPr>
          <p:nvPr/>
        </p:nvSpPr>
        <p:spPr bwMode="auto">
          <a:xfrm>
            <a:off x="533400" y="838200"/>
            <a:ext cx="7696200" cy="1130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50000"/>
              </a:lnSpc>
              <a:spcBef>
                <a:spcPct val="50000"/>
              </a:spcBef>
            </a:pPr>
            <a:r>
              <a:rPr kumimoji="1" lang="zh-CN" altLang="en-US" sz="2400" b="1">
                <a:latin typeface="宋体" charset="-122"/>
              </a:rPr>
              <a:t>　　编译过程的阶段是一种逻辑上的划分。在具体设计和实现上，可以重新组织系统模块结构。 </a:t>
            </a:r>
          </a:p>
        </p:txBody>
      </p:sp>
      <p:sp>
        <p:nvSpPr>
          <p:cNvPr id="49154" name="Text Box 3"/>
          <p:cNvSpPr txBox="1">
            <a:spLocks noChangeArrowheads="1"/>
          </p:cNvSpPr>
          <p:nvPr/>
        </p:nvSpPr>
        <p:spPr bwMode="auto">
          <a:xfrm>
            <a:off x="584200" y="1812925"/>
            <a:ext cx="7848600" cy="1684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50000"/>
              </a:lnSpc>
              <a:spcBef>
                <a:spcPct val="50000"/>
              </a:spcBef>
            </a:pPr>
            <a:r>
              <a:rPr kumimoji="1" lang="zh-CN" altLang="en-US" sz="2400" b="1" dirty="0">
                <a:latin typeface="宋体" charset="-122"/>
              </a:rPr>
              <a:t>　（</a:t>
            </a:r>
            <a:r>
              <a:rPr kumimoji="1" lang="en-US" altLang="zh-CN" sz="2400" b="1" dirty="0">
                <a:latin typeface="宋体" charset="-122"/>
              </a:rPr>
              <a:t>1</a:t>
            </a:r>
            <a:r>
              <a:rPr kumimoji="1" lang="zh-CN" altLang="en-US" sz="2400" b="1" dirty="0">
                <a:latin typeface="宋体" charset="-122"/>
              </a:rPr>
              <a:t>）划分“前端</a:t>
            </a:r>
            <a:r>
              <a:rPr kumimoji="1" lang="en-US" altLang="zh-CN" sz="2400" b="1" dirty="0">
                <a:latin typeface="宋体" charset="-122"/>
              </a:rPr>
              <a:t>/</a:t>
            </a:r>
            <a:r>
              <a:rPr kumimoji="1" lang="zh-CN" altLang="en-US" sz="2400" b="1" dirty="0">
                <a:latin typeface="宋体" charset="-122"/>
              </a:rPr>
              <a:t>后端”。  将与仅依赖于源程序而与目标机器（硬件）无关的阶段组合成前端，将与目标机器（硬件）相关的阶段组合成后端。 </a:t>
            </a:r>
          </a:p>
        </p:txBody>
      </p:sp>
      <p:sp>
        <p:nvSpPr>
          <p:cNvPr id="49155" name="Text Box 4"/>
          <p:cNvSpPr txBox="1">
            <a:spLocks noChangeArrowheads="1"/>
          </p:cNvSpPr>
          <p:nvPr/>
        </p:nvSpPr>
        <p:spPr bwMode="auto">
          <a:xfrm>
            <a:off x="673100" y="3352800"/>
            <a:ext cx="7620000" cy="2852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50000"/>
              </a:lnSpc>
              <a:spcBef>
                <a:spcPct val="50000"/>
              </a:spcBef>
            </a:pPr>
            <a:r>
              <a:rPr kumimoji="1" lang="zh-CN" altLang="en-US" sz="2400" b="1" dirty="0">
                <a:latin typeface="宋体" charset="-122"/>
              </a:rPr>
              <a:t> （</a:t>
            </a:r>
            <a:r>
              <a:rPr kumimoji="1" lang="en-US" altLang="zh-CN" sz="2400" b="1" dirty="0">
                <a:latin typeface="宋体" charset="-122"/>
              </a:rPr>
              <a:t>2</a:t>
            </a:r>
            <a:r>
              <a:rPr kumimoji="1" lang="zh-CN" altLang="en-US" sz="2400" b="1" dirty="0">
                <a:latin typeface="宋体" charset="-122"/>
              </a:rPr>
              <a:t>）划分“遍”。从头到尾扫描一遍输入串称谓遍。每遍可以完成编译的若干阶段的编译任务。 </a:t>
            </a:r>
          </a:p>
          <a:p>
            <a:pPr>
              <a:lnSpc>
                <a:spcPct val="150000"/>
              </a:lnSpc>
            </a:pPr>
            <a:r>
              <a:rPr kumimoji="1" lang="zh-CN" altLang="en-US" sz="2400" b="1" dirty="0">
                <a:latin typeface="宋体" charset="-122"/>
              </a:rPr>
              <a:t>　　“遍”也称为“趟”。所谓“一遍”，就是对源程序或等价的中间语言程序，从头到尾扫视一次，并完成一定编译任务之过程。</a:t>
            </a:r>
          </a:p>
        </p:txBody>
      </p:sp>
      <p:sp>
        <p:nvSpPr>
          <p:cNvPr id="49156" name="Rectangle 6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533400" y="304800"/>
            <a:ext cx="4191000" cy="5334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eaLnBrk="1" hangingPunct="1"/>
            <a:r>
              <a:rPr lang="en-US" altLang="zh-CN" sz="2800" b="1">
                <a:latin typeface="Times New Roman" pitchFamily="18" charset="0"/>
                <a:ea typeface="黑体" pitchFamily="49" charset="-122"/>
              </a:rPr>
              <a:t>1.2.3</a:t>
            </a:r>
            <a:r>
              <a:rPr lang="zh-CN" altLang="en-US" sz="2800" b="1">
                <a:latin typeface="Times New Roman" pitchFamily="18" charset="0"/>
                <a:ea typeface="黑体" pitchFamily="49" charset="-122"/>
              </a:rPr>
              <a:t>　编译阶段组合</a:t>
            </a:r>
          </a:p>
        </p:txBody>
      </p:sp>
      <p:sp>
        <p:nvSpPr>
          <p:cNvPr id="49157" name="灯片编号占位符 1"/>
          <p:cNvSpPr>
            <a:spLocks noGrp="1"/>
          </p:cNvSpPr>
          <p:nvPr>
            <p:ph type="sldNum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fld id="{B77C374C-E8C8-4EA4-AAC4-C27101D37E25}" type="slidenum">
              <a:rPr lang="en-US" altLang="zh-CN" smtClean="0"/>
              <a:pPr/>
              <a:t>27</a:t>
            </a:fld>
            <a:endParaRPr lang="en-US" altLang="zh-CN"/>
          </a:p>
          <a:p>
            <a:endParaRPr lang="en-US" altLang="zh-CN"/>
          </a:p>
        </p:txBody>
      </p:sp>
    </p:spTree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177" name="Group 2"/>
          <p:cNvGrpSpPr>
            <a:grpSpLocks/>
          </p:cNvGrpSpPr>
          <p:nvPr/>
        </p:nvGrpSpPr>
        <p:grpSpPr bwMode="auto">
          <a:xfrm>
            <a:off x="1295400" y="912813"/>
            <a:ext cx="6667500" cy="4878387"/>
            <a:chOff x="944" y="719"/>
            <a:chExt cx="4200" cy="3073"/>
          </a:xfrm>
        </p:grpSpPr>
        <p:sp>
          <p:nvSpPr>
            <p:cNvPr id="50183" name="Text Box 3"/>
            <p:cNvSpPr txBox="1">
              <a:spLocks noChangeAspect="1" noChangeArrowheads="1"/>
            </p:cNvSpPr>
            <p:nvPr/>
          </p:nvSpPr>
          <p:spPr bwMode="auto">
            <a:xfrm>
              <a:off x="2274" y="719"/>
              <a:ext cx="1566" cy="2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r>
                <a:rPr lang="zh-CN" altLang="en-US" b="1">
                  <a:latin typeface="Times New Roman" pitchFamily="18" charset="0"/>
                </a:rPr>
                <a:t>源程序</a:t>
              </a:r>
            </a:p>
          </p:txBody>
        </p:sp>
        <p:sp>
          <p:nvSpPr>
            <p:cNvPr id="50184" name="Rectangle 4"/>
            <p:cNvSpPr>
              <a:spLocks noChangeArrowheads="1"/>
            </p:cNvSpPr>
            <p:nvPr/>
          </p:nvSpPr>
          <p:spPr bwMode="auto">
            <a:xfrm>
              <a:off x="2349" y="777"/>
              <a:ext cx="2469" cy="28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/>
              <a:endParaRPr lang="zh-CN" altLang="en-US">
                <a:ea typeface="微软雅黑" pitchFamily="34" charset="-122"/>
              </a:endParaRPr>
            </a:p>
          </p:txBody>
        </p:sp>
        <p:sp>
          <p:nvSpPr>
            <p:cNvPr id="50185" name="Rectangle 5"/>
            <p:cNvSpPr>
              <a:spLocks noChangeArrowheads="1"/>
            </p:cNvSpPr>
            <p:nvPr/>
          </p:nvSpPr>
          <p:spPr bwMode="auto">
            <a:xfrm>
              <a:off x="944" y="748"/>
              <a:ext cx="2469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endParaRPr kumimoji="1" lang="zh-CN" altLang="zh-CN" sz="2400">
                <a:latin typeface="Tahoma" pitchFamily="34" charset="0"/>
              </a:endParaRPr>
            </a:p>
          </p:txBody>
        </p:sp>
        <p:sp>
          <p:nvSpPr>
            <p:cNvPr id="50186" name="Rectangle 6"/>
            <p:cNvSpPr>
              <a:spLocks noChangeArrowheads="1"/>
            </p:cNvSpPr>
            <p:nvPr/>
          </p:nvSpPr>
          <p:spPr bwMode="auto">
            <a:xfrm>
              <a:off x="2349" y="777"/>
              <a:ext cx="2469" cy="28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/>
              <a:endParaRPr lang="zh-CN" altLang="en-US">
                <a:ea typeface="微软雅黑" pitchFamily="34" charset="-122"/>
              </a:endParaRPr>
            </a:p>
          </p:txBody>
        </p:sp>
        <p:sp>
          <p:nvSpPr>
            <p:cNvPr id="50187" name="Rectangle 7"/>
            <p:cNvSpPr>
              <a:spLocks noChangeArrowheads="1"/>
            </p:cNvSpPr>
            <p:nvPr/>
          </p:nvSpPr>
          <p:spPr bwMode="auto">
            <a:xfrm>
              <a:off x="944" y="748"/>
              <a:ext cx="2469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endParaRPr kumimoji="1" lang="zh-CN" altLang="zh-CN" sz="2400">
                <a:latin typeface="Tahoma" pitchFamily="34" charset="0"/>
              </a:endParaRPr>
            </a:p>
          </p:txBody>
        </p:sp>
        <p:sp>
          <p:nvSpPr>
            <p:cNvPr id="50188" name="Rectangle 8"/>
            <p:cNvSpPr>
              <a:spLocks noChangeArrowheads="1"/>
            </p:cNvSpPr>
            <p:nvPr/>
          </p:nvSpPr>
          <p:spPr bwMode="auto">
            <a:xfrm>
              <a:off x="2349" y="777"/>
              <a:ext cx="2469" cy="28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/>
              <a:endParaRPr lang="zh-CN" altLang="en-US">
                <a:ea typeface="微软雅黑" pitchFamily="34" charset="-122"/>
              </a:endParaRPr>
            </a:p>
          </p:txBody>
        </p:sp>
        <p:sp>
          <p:nvSpPr>
            <p:cNvPr id="50189" name="Text Box 9"/>
            <p:cNvSpPr txBox="1">
              <a:spLocks noChangeAspect="1" noChangeArrowheads="1"/>
            </p:cNvSpPr>
            <p:nvPr/>
          </p:nvSpPr>
          <p:spPr bwMode="auto">
            <a:xfrm>
              <a:off x="2284" y="1952"/>
              <a:ext cx="1565" cy="20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r>
                <a:rPr lang="zh-CN" altLang="en-US" b="1">
                  <a:latin typeface="Times New Roman" pitchFamily="18" charset="0"/>
                </a:rPr>
                <a:t>语义分析程序</a:t>
              </a:r>
            </a:p>
          </p:txBody>
        </p:sp>
        <p:sp>
          <p:nvSpPr>
            <p:cNvPr id="50190" name="Text Box 10"/>
            <p:cNvSpPr txBox="1">
              <a:spLocks noChangeAspect="1" noChangeArrowheads="1"/>
            </p:cNvSpPr>
            <p:nvPr/>
          </p:nvSpPr>
          <p:spPr bwMode="auto">
            <a:xfrm>
              <a:off x="2284" y="1538"/>
              <a:ext cx="1565" cy="206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r>
                <a:rPr lang="zh-CN" altLang="en-US" b="1">
                  <a:latin typeface="Times New Roman" pitchFamily="18" charset="0"/>
                </a:rPr>
                <a:t>语法分析程序</a:t>
              </a:r>
            </a:p>
          </p:txBody>
        </p:sp>
        <p:sp>
          <p:nvSpPr>
            <p:cNvPr id="50191" name="Text Box 11"/>
            <p:cNvSpPr txBox="1">
              <a:spLocks noChangeAspect="1" noChangeArrowheads="1"/>
            </p:cNvSpPr>
            <p:nvPr/>
          </p:nvSpPr>
          <p:spPr bwMode="auto">
            <a:xfrm>
              <a:off x="2317" y="2365"/>
              <a:ext cx="1566" cy="20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r>
                <a:rPr lang="zh-CN" altLang="en-US" b="1">
                  <a:latin typeface="Times New Roman" pitchFamily="18" charset="0"/>
                </a:rPr>
                <a:t>中间代码生成程序</a:t>
              </a:r>
            </a:p>
          </p:txBody>
        </p:sp>
        <p:sp>
          <p:nvSpPr>
            <p:cNvPr id="50192" name="Text Box 12"/>
            <p:cNvSpPr txBox="1">
              <a:spLocks noChangeAspect="1" noChangeArrowheads="1"/>
            </p:cNvSpPr>
            <p:nvPr/>
          </p:nvSpPr>
          <p:spPr bwMode="auto">
            <a:xfrm>
              <a:off x="2284" y="1136"/>
              <a:ext cx="1565" cy="206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r>
                <a:rPr lang="zh-CN" altLang="en-US" b="1">
                  <a:latin typeface="Times New Roman" pitchFamily="18" charset="0"/>
                </a:rPr>
                <a:t>词法分析程序</a:t>
              </a:r>
            </a:p>
          </p:txBody>
        </p:sp>
        <p:sp>
          <p:nvSpPr>
            <p:cNvPr id="50193" name="Text Box 13"/>
            <p:cNvSpPr txBox="1">
              <a:spLocks noChangeAspect="1" noChangeArrowheads="1"/>
            </p:cNvSpPr>
            <p:nvPr/>
          </p:nvSpPr>
          <p:spPr bwMode="auto">
            <a:xfrm>
              <a:off x="2317" y="2778"/>
              <a:ext cx="1566" cy="20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r>
                <a:rPr lang="zh-CN" altLang="en-US" b="1">
                  <a:latin typeface="Times New Roman" pitchFamily="18" charset="0"/>
                </a:rPr>
                <a:t>代码优化程序</a:t>
              </a:r>
            </a:p>
          </p:txBody>
        </p:sp>
        <p:sp>
          <p:nvSpPr>
            <p:cNvPr id="50194" name="Text Box 14"/>
            <p:cNvSpPr txBox="1">
              <a:spLocks noChangeAspect="1" noChangeArrowheads="1"/>
            </p:cNvSpPr>
            <p:nvPr/>
          </p:nvSpPr>
          <p:spPr bwMode="auto">
            <a:xfrm>
              <a:off x="2328" y="3196"/>
              <a:ext cx="1566" cy="206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r>
                <a:rPr lang="zh-CN" altLang="en-US" b="1">
                  <a:latin typeface="Times New Roman" pitchFamily="18" charset="0"/>
                </a:rPr>
                <a:t>目标代码生成程序</a:t>
              </a:r>
            </a:p>
          </p:txBody>
        </p:sp>
        <p:sp>
          <p:nvSpPr>
            <p:cNvPr id="50195" name="Text Box 15"/>
            <p:cNvSpPr txBox="1">
              <a:spLocks noChangeAspect="1" noChangeArrowheads="1"/>
            </p:cNvSpPr>
            <p:nvPr/>
          </p:nvSpPr>
          <p:spPr bwMode="auto">
            <a:xfrm>
              <a:off x="2308" y="3585"/>
              <a:ext cx="1565" cy="2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r>
                <a:rPr lang="zh-CN" altLang="en-US" b="1">
                  <a:latin typeface="Times New Roman" pitchFamily="18" charset="0"/>
                </a:rPr>
                <a:t>目标程序</a:t>
              </a:r>
            </a:p>
          </p:txBody>
        </p:sp>
        <p:sp>
          <p:nvSpPr>
            <p:cNvPr id="50196" name="Text Box 16"/>
            <p:cNvSpPr txBox="1">
              <a:spLocks noChangeAspect="1" noChangeArrowheads="1"/>
            </p:cNvSpPr>
            <p:nvPr/>
          </p:nvSpPr>
          <p:spPr bwMode="auto">
            <a:xfrm>
              <a:off x="1222" y="1400"/>
              <a:ext cx="391" cy="1723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altLang="zh-CN" b="1">
                <a:latin typeface="Times New Roman" pitchFamily="18" charset="0"/>
              </a:endParaRPr>
            </a:p>
            <a:p>
              <a:pPr algn="ctr" eaLnBrk="0" hangingPunct="0"/>
              <a:endParaRPr lang="en-US" altLang="zh-CN" b="1">
                <a:latin typeface="Times New Roman" pitchFamily="18" charset="0"/>
              </a:endParaRPr>
            </a:p>
            <a:p>
              <a:pPr algn="ctr" eaLnBrk="0" hangingPunct="0"/>
              <a:r>
                <a:rPr lang="zh-CN" altLang="en-US" b="1">
                  <a:latin typeface="Times New Roman" pitchFamily="18" charset="0"/>
                </a:rPr>
                <a:t>表格管理程序</a:t>
              </a:r>
            </a:p>
          </p:txBody>
        </p:sp>
        <p:sp>
          <p:nvSpPr>
            <p:cNvPr id="50197" name="Text Box 17"/>
            <p:cNvSpPr txBox="1">
              <a:spLocks noChangeAspect="1" noChangeArrowheads="1"/>
            </p:cNvSpPr>
            <p:nvPr/>
          </p:nvSpPr>
          <p:spPr bwMode="auto">
            <a:xfrm>
              <a:off x="4562" y="1400"/>
              <a:ext cx="365" cy="1723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altLang="zh-CN" b="1">
                <a:latin typeface="Times New Roman" pitchFamily="18" charset="0"/>
              </a:endParaRPr>
            </a:p>
            <a:p>
              <a:pPr algn="ctr" eaLnBrk="0" hangingPunct="0"/>
              <a:endParaRPr lang="en-US" altLang="zh-CN" b="1">
                <a:latin typeface="Times New Roman" pitchFamily="18" charset="0"/>
              </a:endParaRPr>
            </a:p>
            <a:p>
              <a:pPr algn="ctr" eaLnBrk="0" hangingPunct="0"/>
              <a:r>
                <a:rPr lang="zh-CN" altLang="en-US" b="1">
                  <a:latin typeface="Times New Roman" pitchFamily="18" charset="0"/>
                </a:rPr>
                <a:t>出错处理程序</a:t>
              </a:r>
            </a:p>
          </p:txBody>
        </p:sp>
        <p:sp>
          <p:nvSpPr>
            <p:cNvPr id="50198" name="Line 18"/>
            <p:cNvSpPr>
              <a:spLocks noChangeAspect="1" noChangeShapeType="1"/>
            </p:cNvSpPr>
            <p:nvPr/>
          </p:nvSpPr>
          <p:spPr bwMode="auto">
            <a:xfrm>
              <a:off x="3069" y="919"/>
              <a:ext cx="1" cy="20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0199" name="Line 19"/>
            <p:cNvSpPr>
              <a:spLocks noChangeAspect="1" noChangeShapeType="1"/>
            </p:cNvSpPr>
            <p:nvPr/>
          </p:nvSpPr>
          <p:spPr bwMode="auto">
            <a:xfrm>
              <a:off x="3080" y="3407"/>
              <a:ext cx="1" cy="20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0200" name="Line 20"/>
            <p:cNvSpPr>
              <a:spLocks noChangeAspect="1" noChangeShapeType="1"/>
            </p:cNvSpPr>
            <p:nvPr/>
          </p:nvSpPr>
          <p:spPr bwMode="auto">
            <a:xfrm>
              <a:off x="1620" y="1641"/>
              <a:ext cx="653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0201" name="Line 21"/>
            <p:cNvSpPr>
              <a:spLocks noChangeAspect="1" noChangeShapeType="1"/>
            </p:cNvSpPr>
            <p:nvPr/>
          </p:nvSpPr>
          <p:spPr bwMode="auto">
            <a:xfrm>
              <a:off x="1642" y="2039"/>
              <a:ext cx="653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0202" name="Line 22"/>
            <p:cNvSpPr>
              <a:spLocks noChangeAspect="1" noChangeShapeType="1"/>
            </p:cNvSpPr>
            <p:nvPr/>
          </p:nvSpPr>
          <p:spPr bwMode="auto">
            <a:xfrm>
              <a:off x="3323" y="1331"/>
              <a:ext cx="1" cy="20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0203" name="Line 23"/>
            <p:cNvSpPr>
              <a:spLocks noChangeAspect="1" noChangeShapeType="1"/>
            </p:cNvSpPr>
            <p:nvPr/>
          </p:nvSpPr>
          <p:spPr bwMode="auto">
            <a:xfrm>
              <a:off x="3323" y="1744"/>
              <a:ext cx="1" cy="20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0204" name="Line 24"/>
            <p:cNvSpPr>
              <a:spLocks noChangeAspect="1" noChangeShapeType="1"/>
            </p:cNvSpPr>
            <p:nvPr/>
          </p:nvSpPr>
          <p:spPr bwMode="auto">
            <a:xfrm>
              <a:off x="3323" y="2159"/>
              <a:ext cx="1" cy="20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0205" name="Line 25"/>
            <p:cNvSpPr>
              <a:spLocks noChangeAspect="1" noChangeShapeType="1"/>
            </p:cNvSpPr>
            <p:nvPr/>
          </p:nvSpPr>
          <p:spPr bwMode="auto">
            <a:xfrm>
              <a:off x="3334" y="2572"/>
              <a:ext cx="1" cy="20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0206" name="Line 26"/>
            <p:cNvSpPr>
              <a:spLocks noChangeAspect="1" noChangeShapeType="1"/>
            </p:cNvSpPr>
            <p:nvPr/>
          </p:nvSpPr>
          <p:spPr bwMode="auto">
            <a:xfrm>
              <a:off x="3334" y="2985"/>
              <a:ext cx="1" cy="20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0207" name="Line 27"/>
            <p:cNvSpPr>
              <a:spLocks noChangeAspect="1" noChangeShapeType="1"/>
            </p:cNvSpPr>
            <p:nvPr/>
          </p:nvSpPr>
          <p:spPr bwMode="auto">
            <a:xfrm flipV="1">
              <a:off x="1620" y="1222"/>
              <a:ext cx="641" cy="24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0208" name="Line 28"/>
            <p:cNvSpPr>
              <a:spLocks noChangeAspect="1" noChangeShapeType="1"/>
            </p:cNvSpPr>
            <p:nvPr/>
          </p:nvSpPr>
          <p:spPr bwMode="auto">
            <a:xfrm>
              <a:off x="1631" y="2460"/>
              <a:ext cx="653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0209" name="Line 29"/>
            <p:cNvSpPr>
              <a:spLocks noChangeAspect="1" noChangeShapeType="1"/>
            </p:cNvSpPr>
            <p:nvPr/>
          </p:nvSpPr>
          <p:spPr bwMode="auto">
            <a:xfrm>
              <a:off x="1631" y="2863"/>
              <a:ext cx="653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0210" name="Line 30"/>
            <p:cNvSpPr>
              <a:spLocks noChangeAspect="1" noChangeShapeType="1"/>
            </p:cNvSpPr>
            <p:nvPr/>
          </p:nvSpPr>
          <p:spPr bwMode="auto">
            <a:xfrm>
              <a:off x="1620" y="3053"/>
              <a:ext cx="653" cy="22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0211" name="Line 31"/>
            <p:cNvSpPr>
              <a:spLocks noChangeAspect="1" noChangeShapeType="1"/>
            </p:cNvSpPr>
            <p:nvPr/>
          </p:nvSpPr>
          <p:spPr bwMode="auto">
            <a:xfrm>
              <a:off x="2818" y="1328"/>
              <a:ext cx="1" cy="20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0212" name="Line 32"/>
            <p:cNvSpPr>
              <a:spLocks noChangeAspect="1" noChangeShapeType="1"/>
            </p:cNvSpPr>
            <p:nvPr/>
          </p:nvSpPr>
          <p:spPr bwMode="auto">
            <a:xfrm>
              <a:off x="2818" y="1742"/>
              <a:ext cx="1" cy="20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0213" name="Line 33"/>
            <p:cNvSpPr>
              <a:spLocks noChangeAspect="1" noChangeShapeType="1"/>
            </p:cNvSpPr>
            <p:nvPr/>
          </p:nvSpPr>
          <p:spPr bwMode="auto">
            <a:xfrm>
              <a:off x="2818" y="2155"/>
              <a:ext cx="1" cy="20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0214" name="Line 34"/>
            <p:cNvSpPr>
              <a:spLocks noChangeAspect="1" noChangeShapeType="1"/>
            </p:cNvSpPr>
            <p:nvPr/>
          </p:nvSpPr>
          <p:spPr bwMode="auto">
            <a:xfrm>
              <a:off x="2830" y="2568"/>
              <a:ext cx="1" cy="20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0215" name="Line 35"/>
            <p:cNvSpPr>
              <a:spLocks noChangeAspect="1" noChangeShapeType="1"/>
            </p:cNvSpPr>
            <p:nvPr/>
          </p:nvSpPr>
          <p:spPr bwMode="auto">
            <a:xfrm>
              <a:off x="2826" y="2985"/>
              <a:ext cx="1" cy="20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0216" name="Line 36"/>
            <p:cNvSpPr>
              <a:spLocks noChangeAspect="1" noChangeShapeType="1"/>
            </p:cNvSpPr>
            <p:nvPr/>
          </p:nvSpPr>
          <p:spPr bwMode="auto">
            <a:xfrm>
              <a:off x="3876" y="1641"/>
              <a:ext cx="653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0217" name="Line 37"/>
            <p:cNvSpPr>
              <a:spLocks noChangeAspect="1" noChangeShapeType="1"/>
            </p:cNvSpPr>
            <p:nvPr/>
          </p:nvSpPr>
          <p:spPr bwMode="auto">
            <a:xfrm>
              <a:off x="3898" y="2039"/>
              <a:ext cx="653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0218" name="Line 38"/>
            <p:cNvSpPr>
              <a:spLocks noChangeAspect="1" noChangeShapeType="1"/>
            </p:cNvSpPr>
            <p:nvPr/>
          </p:nvSpPr>
          <p:spPr bwMode="auto">
            <a:xfrm>
              <a:off x="3887" y="2460"/>
              <a:ext cx="653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0219" name="Line 39"/>
            <p:cNvSpPr>
              <a:spLocks noChangeAspect="1" noChangeShapeType="1"/>
            </p:cNvSpPr>
            <p:nvPr/>
          </p:nvSpPr>
          <p:spPr bwMode="auto">
            <a:xfrm>
              <a:off x="3887" y="2863"/>
              <a:ext cx="653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0220" name="Line 40"/>
            <p:cNvSpPr>
              <a:spLocks noChangeAspect="1" noChangeShapeType="1"/>
            </p:cNvSpPr>
            <p:nvPr/>
          </p:nvSpPr>
          <p:spPr bwMode="auto">
            <a:xfrm flipH="1" flipV="1">
              <a:off x="3865" y="1229"/>
              <a:ext cx="664" cy="24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0221" name="Line 41"/>
            <p:cNvSpPr>
              <a:spLocks noChangeAspect="1" noChangeShapeType="1"/>
            </p:cNvSpPr>
            <p:nvPr/>
          </p:nvSpPr>
          <p:spPr bwMode="auto">
            <a:xfrm flipH="1">
              <a:off x="3954" y="3053"/>
              <a:ext cx="576" cy="24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0222" name="Rectangle 42"/>
            <p:cNvSpPr>
              <a:spLocks noChangeAspect="1" noChangeArrowheads="1"/>
            </p:cNvSpPr>
            <p:nvPr/>
          </p:nvSpPr>
          <p:spPr bwMode="auto">
            <a:xfrm>
              <a:off x="1001" y="987"/>
              <a:ext cx="4143" cy="2482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prstDash val="dash"/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zh-CN" altLang="en-US">
                <a:ea typeface="微软雅黑" pitchFamily="34" charset="-122"/>
              </a:endParaRPr>
            </a:p>
          </p:txBody>
        </p:sp>
      </p:grpSp>
      <p:sp>
        <p:nvSpPr>
          <p:cNvPr id="50178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endParaRPr lang="en-US" altLang="zh-CN"/>
          </a:p>
          <a:p>
            <a:endParaRPr lang="en-US" altLang="zh-CN"/>
          </a:p>
        </p:txBody>
      </p:sp>
      <p:sp>
        <p:nvSpPr>
          <p:cNvPr id="50181" name="Rectangle 6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0" y="228600"/>
            <a:ext cx="4191000" cy="5334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eaLnBrk="1" hangingPunct="1"/>
            <a:r>
              <a:rPr lang="en-US" altLang="zh-CN" sz="2800" b="1">
                <a:latin typeface="宋体" charset="-122"/>
                <a:ea typeface="宋体" charset="-122"/>
              </a:rPr>
              <a:t>1.2.3</a:t>
            </a:r>
            <a:r>
              <a:rPr lang="zh-CN" altLang="en-US" sz="2800" b="1">
                <a:latin typeface="宋体" charset="-122"/>
                <a:ea typeface="宋体" charset="-122"/>
              </a:rPr>
              <a:t>　编译阶段组合</a:t>
            </a:r>
          </a:p>
        </p:txBody>
      </p:sp>
      <p:sp>
        <p:nvSpPr>
          <p:cNvPr id="176132" name="Rectangle 4"/>
          <p:cNvSpPr>
            <a:spLocks noChangeArrowheads="1"/>
          </p:cNvSpPr>
          <p:nvPr/>
        </p:nvSpPr>
        <p:spPr bwMode="auto">
          <a:xfrm>
            <a:off x="1143000" y="1371600"/>
            <a:ext cx="6705600" cy="2514600"/>
          </a:xfrm>
          <a:prstGeom prst="rect">
            <a:avLst/>
          </a:prstGeom>
          <a:solidFill>
            <a:srgbClr val="00FF00">
              <a:alpha val="54117"/>
            </a:srgbClr>
          </a:solidFill>
          <a:ln w="9525" algn="ctr">
            <a:solidFill>
              <a:srgbClr val="00FF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zh-CN" altLang="en-US" sz="6000">
                <a:solidFill>
                  <a:srgbClr val="D60093"/>
                </a:solidFill>
              </a:rPr>
              <a:t>前端</a:t>
            </a:r>
          </a:p>
        </p:txBody>
      </p:sp>
      <p:sp>
        <p:nvSpPr>
          <p:cNvPr id="176138" name="Rectangle 10"/>
          <p:cNvSpPr>
            <a:spLocks noChangeArrowheads="1"/>
          </p:cNvSpPr>
          <p:nvPr/>
        </p:nvSpPr>
        <p:spPr bwMode="auto">
          <a:xfrm>
            <a:off x="1143000" y="3352800"/>
            <a:ext cx="6705600" cy="2133600"/>
          </a:xfrm>
          <a:prstGeom prst="rect">
            <a:avLst/>
          </a:prstGeom>
          <a:solidFill>
            <a:srgbClr val="FFFF00">
              <a:alpha val="49019"/>
            </a:srgbClr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zh-CN" altLang="en-US" sz="5400">
                <a:solidFill>
                  <a:srgbClr val="FF6600"/>
                </a:solidFill>
              </a:rPr>
              <a:t>后端</a:t>
            </a:r>
          </a:p>
        </p:txBody>
      </p:sp>
      <p:sp>
        <p:nvSpPr>
          <p:cNvPr id="50182" name="灯片编号占位符 1"/>
          <p:cNvSpPr txBox="1">
            <a:spLocks/>
          </p:cNvSpPr>
          <p:nvPr/>
        </p:nvSpPr>
        <p:spPr bwMode="auto">
          <a:xfrm>
            <a:off x="6553200" y="6172200"/>
            <a:ext cx="21336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 eaLnBrk="0" hangingPunct="0"/>
            <a:fld id="{636C4921-113D-44C8-8DE9-388A4382FD40}" type="slidenum">
              <a:rPr lang="en-US" altLang="zh-CN">
                <a:ea typeface="微软雅黑" pitchFamily="34" charset="-122"/>
              </a:rPr>
              <a:pPr algn="ctr" eaLnBrk="0" hangingPunct="0"/>
              <a:t>28</a:t>
            </a:fld>
            <a:endParaRPr lang="en-US" altLang="zh-CN">
              <a:ea typeface="微软雅黑" pitchFamily="34" charset="-122"/>
            </a:endParaRPr>
          </a:p>
          <a:p>
            <a:pPr algn="ctr" eaLnBrk="0" hangingPunct="0"/>
            <a:endParaRPr lang="en-US" altLang="zh-CN"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6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6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61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761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6132" grpId="0" animBg="1"/>
      <p:bldP spid="176138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201" name="Group 2"/>
          <p:cNvGrpSpPr>
            <a:grpSpLocks/>
          </p:cNvGrpSpPr>
          <p:nvPr/>
        </p:nvGrpSpPr>
        <p:grpSpPr bwMode="auto">
          <a:xfrm>
            <a:off x="1219200" y="914400"/>
            <a:ext cx="6667500" cy="4878388"/>
            <a:chOff x="944" y="719"/>
            <a:chExt cx="4200" cy="3073"/>
          </a:xfrm>
        </p:grpSpPr>
        <p:sp>
          <p:nvSpPr>
            <p:cNvPr id="51205" name="Text Box 3"/>
            <p:cNvSpPr txBox="1">
              <a:spLocks noChangeAspect="1" noChangeArrowheads="1"/>
            </p:cNvSpPr>
            <p:nvPr/>
          </p:nvSpPr>
          <p:spPr bwMode="auto">
            <a:xfrm>
              <a:off x="2274" y="719"/>
              <a:ext cx="1566" cy="2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r>
                <a:rPr lang="zh-CN" altLang="en-US" b="1">
                  <a:latin typeface="Times New Roman" pitchFamily="18" charset="0"/>
                </a:rPr>
                <a:t>源程序</a:t>
              </a:r>
            </a:p>
          </p:txBody>
        </p:sp>
        <p:sp>
          <p:nvSpPr>
            <p:cNvPr id="51206" name="Rectangle 4"/>
            <p:cNvSpPr>
              <a:spLocks noChangeArrowheads="1"/>
            </p:cNvSpPr>
            <p:nvPr/>
          </p:nvSpPr>
          <p:spPr bwMode="auto">
            <a:xfrm>
              <a:off x="2349" y="777"/>
              <a:ext cx="2469" cy="28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/>
              <a:endParaRPr lang="zh-CN" altLang="en-US">
                <a:ea typeface="微软雅黑" pitchFamily="34" charset="-122"/>
              </a:endParaRPr>
            </a:p>
          </p:txBody>
        </p:sp>
        <p:sp>
          <p:nvSpPr>
            <p:cNvPr id="51207" name="Rectangle 5"/>
            <p:cNvSpPr>
              <a:spLocks noChangeArrowheads="1"/>
            </p:cNvSpPr>
            <p:nvPr/>
          </p:nvSpPr>
          <p:spPr bwMode="auto">
            <a:xfrm>
              <a:off x="944" y="748"/>
              <a:ext cx="2469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endParaRPr kumimoji="1" lang="zh-CN" altLang="zh-CN" sz="2400">
                <a:latin typeface="Tahoma" pitchFamily="34" charset="0"/>
              </a:endParaRPr>
            </a:p>
          </p:txBody>
        </p:sp>
        <p:sp>
          <p:nvSpPr>
            <p:cNvPr id="51208" name="Rectangle 6"/>
            <p:cNvSpPr>
              <a:spLocks noChangeArrowheads="1"/>
            </p:cNvSpPr>
            <p:nvPr/>
          </p:nvSpPr>
          <p:spPr bwMode="auto">
            <a:xfrm>
              <a:off x="2349" y="777"/>
              <a:ext cx="2469" cy="28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/>
              <a:endParaRPr lang="zh-CN" altLang="en-US">
                <a:ea typeface="微软雅黑" pitchFamily="34" charset="-122"/>
              </a:endParaRPr>
            </a:p>
          </p:txBody>
        </p:sp>
        <p:sp>
          <p:nvSpPr>
            <p:cNvPr id="51209" name="Rectangle 7"/>
            <p:cNvSpPr>
              <a:spLocks noChangeArrowheads="1"/>
            </p:cNvSpPr>
            <p:nvPr/>
          </p:nvSpPr>
          <p:spPr bwMode="auto">
            <a:xfrm>
              <a:off x="944" y="748"/>
              <a:ext cx="2469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endParaRPr kumimoji="1" lang="zh-CN" altLang="zh-CN" sz="2400">
                <a:latin typeface="Tahoma" pitchFamily="34" charset="0"/>
              </a:endParaRPr>
            </a:p>
          </p:txBody>
        </p:sp>
        <p:sp>
          <p:nvSpPr>
            <p:cNvPr id="51210" name="Rectangle 8"/>
            <p:cNvSpPr>
              <a:spLocks noChangeArrowheads="1"/>
            </p:cNvSpPr>
            <p:nvPr/>
          </p:nvSpPr>
          <p:spPr bwMode="auto">
            <a:xfrm>
              <a:off x="2349" y="777"/>
              <a:ext cx="2469" cy="28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/>
              <a:endParaRPr lang="zh-CN" altLang="en-US">
                <a:ea typeface="微软雅黑" pitchFamily="34" charset="-122"/>
              </a:endParaRPr>
            </a:p>
          </p:txBody>
        </p:sp>
        <p:sp>
          <p:nvSpPr>
            <p:cNvPr id="51211" name="Text Box 9"/>
            <p:cNvSpPr txBox="1">
              <a:spLocks noChangeAspect="1" noChangeArrowheads="1"/>
            </p:cNvSpPr>
            <p:nvPr/>
          </p:nvSpPr>
          <p:spPr bwMode="auto">
            <a:xfrm>
              <a:off x="2284" y="1952"/>
              <a:ext cx="1565" cy="20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r>
                <a:rPr lang="zh-CN" altLang="en-US" b="1">
                  <a:latin typeface="Times New Roman" pitchFamily="18" charset="0"/>
                </a:rPr>
                <a:t>语义分析程序</a:t>
              </a:r>
            </a:p>
          </p:txBody>
        </p:sp>
        <p:sp>
          <p:nvSpPr>
            <p:cNvPr id="51212" name="Text Box 10"/>
            <p:cNvSpPr txBox="1">
              <a:spLocks noChangeAspect="1" noChangeArrowheads="1"/>
            </p:cNvSpPr>
            <p:nvPr/>
          </p:nvSpPr>
          <p:spPr bwMode="auto">
            <a:xfrm>
              <a:off x="2284" y="1538"/>
              <a:ext cx="1565" cy="206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r>
                <a:rPr lang="zh-CN" altLang="en-US" b="1">
                  <a:latin typeface="Times New Roman" pitchFamily="18" charset="0"/>
                </a:rPr>
                <a:t>语法分析程序</a:t>
              </a:r>
            </a:p>
          </p:txBody>
        </p:sp>
        <p:sp>
          <p:nvSpPr>
            <p:cNvPr id="51213" name="Text Box 11"/>
            <p:cNvSpPr txBox="1">
              <a:spLocks noChangeAspect="1" noChangeArrowheads="1"/>
            </p:cNvSpPr>
            <p:nvPr/>
          </p:nvSpPr>
          <p:spPr bwMode="auto">
            <a:xfrm>
              <a:off x="2317" y="2365"/>
              <a:ext cx="1566" cy="20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r>
                <a:rPr lang="zh-CN" altLang="en-US" b="1">
                  <a:latin typeface="Times New Roman" pitchFamily="18" charset="0"/>
                </a:rPr>
                <a:t>中间代码生成程序</a:t>
              </a:r>
            </a:p>
          </p:txBody>
        </p:sp>
        <p:sp>
          <p:nvSpPr>
            <p:cNvPr id="51214" name="Text Box 12"/>
            <p:cNvSpPr txBox="1">
              <a:spLocks noChangeAspect="1" noChangeArrowheads="1"/>
            </p:cNvSpPr>
            <p:nvPr/>
          </p:nvSpPr>
          <p:spPr bwMode="auto">
            <a:xfrm>
              <a:off x="2284" y="1136"/>
              <a:ext cx="1565" cy="206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r>
                <a:rPr lang="zh-CN" altLang="en-US" b="1">
                  <a:latin typeface="Times New Roman" pitchFamily="18" charset="0"/>
                </a:rPr>
                <a:t>词法分析程序</a:t>
              </a:r>
            </a:p>
          </p:txBody>
        </p:sp>
        <p:sp>
          <p:nvSpPr>
            <p:cNvPr id="51215" name="Text Box 13"/>
            <p:cNvSpPr txBox="1">
              <a:spLocks noChangeAspect="1" noChangeArrowheads="1"/>
            </p:cNvSpPr>
            <p:nvPr/>
          </p:nvSpPr>
          <p:spPr bwMode="auto">
            <a:xfrm>
              <a:off x="2317" y="2778"/>
              <a:ext cx="1566" cy="20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r>
                <a:rPr lang="zh-CN" altLang="en-US" b="1">
                  <a:latin typeface="Times New Roman" pitchFamily="18" charset="0"/>
                </a:rPr>
                <a:t>代码优化程序</a:t>
              </a:r>
            </a:p>
          </p:txBody>
        </p:sp>
        <p:sp>
          <p:nvSpPr>
            <p:cNvPr id="51216" name="Text Box 14"/>
            <p:cNvSpPr txBox="1">
              <a:spLocks noChangeAspect="1" noChangeArrowheads="1"/>
            </p:cNvSpPr>
            <p:nvPr/>
          </p:nvSpPr>
          <p:spPr bwMode="auto">
            <a:xfrm>
              <a:off x="2328" y="3196"/>
              <a:ext cx="1566" cy="206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r>
                <a:rPr lang="zh-CN" altLang="en-US" b="1">
                  <a:latin typeface="Times New Roman" pitchFamily="18" charset="0"/>
                </a:rPr>
                <a:t>目标代码生成程序</a:t>
              </a:r>
            </a:p>
          </p:txBody>
        </p:sp>
        <p:sp>
          <p:nvSpPr>
            <p:cNvPr id="51217" name="Text Box 15"/>
            <p:cNvSpPr txBox="1">
              <a:spLocks noChangeAspect="1" noChangeArrowheads="1"/>
            </p:cNvSpPr>
            <p:nvPr/>
          </p:nvSpPr>
          <p:spPr bwMode="auto">
            <a:xfrm>
              <a:off x="2308" y="3585"/>
              <a:ext cx="1565" cy="2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r>
                <a:rPr lang="zh-CN" altLang="en-US" b="1">
                  <a:latin typeface="Times New Roman" pitchFamily="18" charset="0"/>
                </a:rPr>
                <a:t>目标程序</a:t>
              </a:r>
            </a:p>
          </p:txBody>
        </p:sp>
        <p:sp>
          <p:nvSpPr>
            <p:cNvPr id="51218" name="Text Box 16"/>
            <p:cNvSpPr txBox="1">
              <a:spLocks noChangeAspect="1" noChangeArrowheads="1"/>
            </p:cNvSpPr>
            <p:nvPr/>
          </p:nvSpPr>
          <p:spPr bwMode="auto">
            <a:xfrm>
              <a:off x="1222" y="1400"/>
              <a:ext cx="391" cy="1723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altLang="zh-CN" b="1">
                <a:latin typeface="Times New Roman" pitchFamily="18" charset="0"/>
              </a:endParaRPr>
            </a:p>
            <a:p>
              <a:pPr algn="ctr" eaLnBrk="0" hangingPunct="0"/>
              <a:endParaRPr lang="en-US" altLang="zh-CN" b="1">
                <a:latin typeface="Times New Roman" pitchFamily="18" charset="0"/>
              </a:endParaRPr>
            </a:p>
            <a:p>
              <a:pPr algn="ctr" eaLnBrk="0" hangingPunct="0"/>
              <a:r>
                <a:rPr lang="zh-CN" altLang="en-US" b="1">
                  <a:latin typeface="Times New Roman" pitchFamily="18" charset="0"/>
                </a:rPr>
                <a:t>表格管理程序</a:t>
              </a:r>
            </a:p>
          </p:txBody>
        </p:sp>
        <p:sp>
          <p:nvSpPr>
            <p:cNvPr id="51219" name="Text Box 17"/>
            <p:cNvSpPr txBox="1">
              <a:spLocks noChangeAspect="1" noChangeArrowheads="1"/>
            </p:cNvSpPr>
            <p:nvPr/>
          </p:nvSpPr>
          <p:spPr bwMode="auto">
            <a:xfrm>
              <a:off x="4562" y="1400"/>
              <a:ext cx="365" cy="1723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altLang="zh-CN" b="1">
                <a:latin typeface="Times New Roman" pitchFamily="18" charset="0"/>
              </a:endParaRPr>
            </a:p>
            <a:p>
              <a:pPr algn="ctr" eaLnBrk="0" hangingPunct="0"/>
              <a:endParaRPr lang="en-US" altLang="zh-CN" b="1">
                <a:latin typeface="Times New Roman" pitchFamily="18" charset="0"/>
              </a:endParaRPr>
            </a:p>
            <a:p>
              <a:pPr algn="ctr" eaLnBrk="0" hangingPunct="0"/>
              <a:r>
                <a:rPr lang="zh-CN" altLang="en-US" b="1">
                  <a:latin typeface="Times New Roman" pitchFamily="18" charset="0"/>
                </a:rPr>
                <a:t>出错处理程序</a:t>
              </a:r>
            </a:p>
          </p:txBody>
        </p:sp>
        <p:sp>
          <p:nvSpPr>
            <p:cNvPr id="51220" name="Line 18"/>
            <p:cNvSpPr>
              <a:spLocks noChangeAspect="1" noChangeShapeType="1"/>
            </p:cNvSpPr>
            <p:nvPr/>
          </p:nvSpPr>
          <p:spPr bwMode="auto">
            <a:xfrm>
              <a:off x="3069" y="919"/>
              <a:ext cx="1" cy="20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221" name="Line 19"/>
            <p:cNvSpPr>
              <a:spLocks noChangeAspect="1" noChangeShapeType="1"/>
            </p:cNvSpPr>
            <p:nvPr/>
          </p:nvSpPr>
          <p:spPr bwMode="auto">
            <a:xfrm>
              <a:off x="3080" y="3407"/>
              <a:ext cx="1" cy="20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222" name="Line 20"/>
            <p:cNvSpPr>
              <a:spLocks noChangeAspect="1" noChangeShapeType="1"/>
            </p:cNvSpPr>
            <p:nvPr/>
          </p:nvSpPr>
          <p:spPr bwMode="auto">
            <a:xfrm>
              <a:off x="1620" y="1641"/>
              <a:ext cx="653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223" name="Line 21"/>
            <p:cNvSpPr>
              <a:spLocks noChangeAspect="1" noChangeShapeType="1"/>
            </p:cNvSpPr>
            <p:nvPr/>
          </p:nvSpPr>
          <p:spPr bwMode="auto">
            <a:xfrm>
              <a:off x="1642" y="2039"/>
              <a:ext cx="653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224" name="Line 22"/>
            <p:cNvSpPr>
              <a:spLocks noChangeAspect="1" noChangeShapeType="1"/>
            </p:cNvSpPr>
            <p:nvPr/>
          </p:nvSpPr>
          <p:spPr bwMode="auto">
            <a:xfrm>
              <a:off x="3323" y="1331"/>
              <a:ext cx="1" cy="20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225" name="Line 23"/>
            <p:cNvSpPr>
              <a:spLocks noChangeAspect="1" noChangeShapeType="1"/>
            </p:cNvSpPr>
            <p:nvPr/>
          </p:nvSpPr>
          <p:spPr bwMode="auto">
            <a:xfrm>
              <a:off x="3323" y="1744"/>
              <a:ext cx="1" cy="20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226" name="Line 24"/>
            <p:cNvSpPr>
              <a:spLocks noChangeAspect="1" noChangeShapeType="1"/>
            </p:cNvSpPr>
            <p:nvPr/>
          </p:nvSpPr>
          <p:spPr bwMode="auto">
            <a:xfrm>
              <a:off x="3323" y="2159"/>
              <a:ext cx="1" cy="20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227" name="Line 25"/>
            <p:cNvSpPr>
              <a:spLocks noChangeAspect="1" noChangeShapeType="1"/>
            </p:cNvSpPr>
            <p:nvPr/>
          </p:nvSpPr>
          <p:spPr bwMode="auto">
            <a:xfrm>
              <a:off x="3334" y="2572"/>
              <a:ext cx="1" cy="20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228" name="Line 26"/>
            <p:cNvSpPr>
              <a:spLocks noChangeAspect="1" noChangeShapeType="1"/>
            </p:cNvSpPr>
            <p:nvPr/>
          </p:nvSpPr>
          <p:spPr bwMode="auto">
            <a:xfrm>
              <a:off x="3334" y="2985"/>
              <a:ext cx="1" cy="20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229" name="Line 27"/>
            <p:cNvSpPr>
              <a:spLocks noChangeAspect="1" noChangeShapeType="1"/>
            </p:cNvSpPr>
            <p:nvPr/>
          </p:nvSpPr>
          <p:spPr bwMode="auto">
            <a:xfrm flipV="1">
              <a:off x="1620" y="1222"/>
              <a:ext cx="641" cy="24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230" name="Line 28"/>
            <p:cNvSpPr>
              <a:spLocks noChangeAspect="1" noChangeShapeType="1"/>
            </p:cNvSpPr>
            <p:nvPr/>
          </p:nvSpPr>
          <p:spPr bwMode="auto">
            <a:xfrm>
              <a:off x="1631" y="2460"/>
              <a:ext cx="653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231" name="Line 29"/>
            <p:cNvSpPr>
              <a:spLocks noChangeAspect="1" noChangeShapeType="1"/>
            </p:cNvSpPr>
            <p:nvPr/>
          </p:nvSpPr>
          <p:spPr bwMode="auto">
            <a:xfrm>
              <a:off x="1631" y="2863"/>
              <a:ext cx="653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232" name="Line 30"/>
            <p:cNvSpPr>
              <a:spLocks noChangeAspect="1" noChangeShapeType="1"/>
            </p:cNvSpPr>
            <p:nvPr/>
          </p:nvSpPr>
          <p:spPr bwMode="auto">
            <a:xfrm>
              <a:off x="1620" y="3053"/>
              <a:ext cx="653" cy="22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233" name="Line 31"/>
            <p:cNvSpPr>
              <a:spLocks noChangeAspect="1" noChangeShapeType="1"/>
            </p:cNvSpPr>
            <p:nvPr/>
          </p:nvSpPr>
          <p:spPr bwMode="auto">
            <a:xfrm>
              <a:off x="2818" y="1328"/>
              <a:ext cx="1" cy="20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234" name="Line 32"/>
            <p:cNvSpPr>
              <a:spLocks noChangeAspect="1" noChangeShapeType="1"/>
            </p:cNvSpPr>
            <p:nvPr/>
          </p:nvSpPr>
          <p:spPr bwMode="auto">
            <a:xfrm>
              <a:off x="2818" y="1742"/>
              <a:ext cx="1" cy="20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235" name="Line 33"/>
            <p:cNvSpPr>
              <a:spLocks noChangeAspect="1" noChangeShapeType="1"/>
            </p:cNvSpPr>
            <p:nvPr/>
          </p:nvSpPr>
          <p:spPr bwMode="auto">
            <a:xfrm>
              <a:off x="2818" y="2155"/>
              <a:ext cx="1" cy="20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236" name="Line 34"/>
            <p:cNvSpPr>
              <a:spLocks noChangeAspect="1" noChangeShapeType="1"/>
            </p:cNvSpPr>
            <p:nvPr/>
          </p:nvSpPr>
          <p:spPr bwMode="auto">
            <a:xfrm>
              <a:off x="2830" y="2568"/>
              <a:ext cx="1" cy="20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237" name="Line 35"/>
            <p:cNvSpPr>
              <a:spLocks noChangeAspect="1" noChangeShapeType="1"/>
            </p:cNvSpPr>
            <p:nvPr/>
          </p:nvSpPr>
          <p:spPr bwMode="auto">
            <a:xfrm>
              <a:off x="2826" y="2985"/>
              <a:ext cx="1" cy="20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238" name="Line 36"/>
            <p:cNvSpPr>
              <a:spLocks noChangeAspect="1" noChangeShapeType="1"/>
            </p:cNvSpPr>
            <p:nvPr/>
          </p:nvSpPr>
          <p:spPr bwMode="auto">
            <a:xfrm>
              <a:off x="3876" y="1641"/>
              <a:ext cx="653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239" name="Line 37"/>
            <p:cNvSpPr>
              <a:spLocks noChangeAspect="1" noChangeShapeType="1"/>
            </p:cNvSpPr>
            <p:nvPr/>
          </p:nvSpPr>
          <p:spPr bwMode="auto">
            <a:xfrm>
              <a:off x="3898" y="2039"/>
              <a:ext cx="653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240" name="Line 38"/>
            <p:cNvSpPr>
              <a:spLocks noChangeAspect="1" noChangeShapeType="1"/>
            </p:cNvSpPr>
            <p:nvPr/>
          </p:nvSpPr>
          <p:spPr bwMode="auto">
            <a:xfrm>
              <a:off x="3887" y="2460"/>
              <a:ext cx="653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241" name="Line 39"/>
            <p:cNvSpPr>
              <a:spLocks noChangeAspect="1" noChangeShapeType="1"/>
            </p:cNvSpPr>
            <p:nvPr/>
          </p:nvSpPr>
          <p:spPr bwMode="auto">
            <a:xfrm>
              <a:off x="3887" y="2863"/>
              <a:ext cx="653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242" name="Line 40"/>
            <p:cNvSpPr>
              <a:spLocks noChangeAspect="1" noChangeShapeType="1"/>
            </p:cNvSpPr>
            <p:nvPr/>
          </p:nvSpPr>
          <p:spPr bwMode="auto">
            <a:xfrm flipH="1" flipV="1">
              <a:off x="3865" y="1229"/>
              <a:ext cx="664" cy="24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243" name="Line 41"/>
            <p:cNvSpPr>
              <a:spLocks noChangeAspect="1" noChangeShapeType="1"/>
            </p:cNvSpPr>
            <p:nvPr/>
          </p:nvSpPr>
          <p:spPr bwMode="auto">
            <a:xfrm flipH="1">
              <a:off x="3954" y="3053"/>
              <a:ext cx="576" cy="24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244" name="Rectangle 42"/>
            <p:cNvSpPr>
              <a:spLocks noChangeAspect="1" noChangeArrowheads="1"/>
            </p:cNvSpPr>
            <p:nvPr/>
          </p:nvSpPr>
          <p:spPr bwMode="auto">
            <a:xfrm>
              <a:off x="1001" y="987"/>
              <a:ext cx="4143" cy="2482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prstDash val="dash"/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zh-CN" altLang="en-US">
                <a:ea typeface="微软雅黑" pitchFamily="34" charset="-122"/>
              </a:endParaRPr>
            </a:p>
          </p:txBody>
        </p:sp>
      </p:grpSp>
      <p:sp>
        <p:nvSpPr>
          <p:cNvPr id="51202" name="Rectangle 44"/>
          <p:cNvSpPr>
            <a:spLocks noChangeArrowheads="1"/>
          </p:cNvSpPr>
          <p:nvPr/>
        </p:nvSpPr>
        <p:spPr bwMode="auto">
          <a:xfrm>
            <a:off x="2971800" y="1371600"/>
            <a:ext cx="3200400" cy="685800"/>
          </a:xfrm>
          <a:prstGeom prst="rect">
            <a:avLst/>
          </a:prstGeom>
          <a:solidFill>
            <a:srgbClr val="00FF00">
              <a:alpha val="38039"/>
            </a:srgbClr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zh-CN" altLang="en-US">
              <a:ea typeface="微软雅黑" pitchFamily="34" charset="-122"/>
            </a:endParaRPr>
          </a:p>
        </p:txBody>
      </p:sp>
      <p:sp>
        <p:nvSpPr>
          <p:cNvPr id="51203" name="灯片编号占位符 1"/>
          <p:cNvSpPr txBox="1">
            <a:spLocks/>
          </p:cNvSpPr>
          <p:nvPr/>
        </p:nvSpPr>
        <p:spPr bwMode="auto">
          <a:xfrm>
            <a:off x="6553200" y="6172200"/>
            <a:ext cx="21336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 eaLnBrk="0" hangingPunct="0"/>
            <a:fld id="{A5F7C944-CC01-4AD0-BDA2-DFACA2BDEABF}" type="slidenum">
              <a:rPr lang="en-US" altLang="zh-CN">
                <a:ea typeface="微软雅黑" pitchFamily="34" charset="-122"/>
              </a:rPr>
              <a:pPr algn="ctr" eaLnBrk="0" hangingPunct="0"/>
              <a:t>29</a:t>
            </a:fld>
            <a:endParaRPr lang="en-US" altLang="zh-CN">
              <a:ea typeface="微软雅黑" pitchFamily="34" charset="-122"/>
            </a:endParaRPr>
          </a:p>
          <a:p>
            <a:pPr algn="ctr" eaLnBrk="0" hangingPunct="0"/>
            <a:endParaRPr lang="en-US" altLang="zh-CN">
              <a:ea typeface="微软雅黑" pitchFamily="34" charset="-122"/>
            </a:endParaRPr>
          </a:p>
        </p:txBody>
      </p:sp>
      <p:sp>
        <p:nvSpPr>
          <p:cNvPr id="48" name="Rectangle 2"/>
          <p:cNvSpPr txBox="1">
            <a:spLocks noChangeArrowheads="1"/>
          </p:cNvSpPr>
          <p:nvPr/>
        </p:nvSpPr>
        <p:spPr>
          <a:xfrm>
            <a:off x="304800" y="304800"/>
            <a:ext cx="8229600" cy="522288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zh-CN" altLang="en-US" sz="2800" b="1" kern="0">
                <a:solidFill>
                  <a:srgbClr val="0000FF"/>
                </a:solidFill>
                <a:latin typeface="宋体" pitchFamily="2" charset="-122"/>
                <a:ea typeface="宋体" pitchFamily="2" charset="-122"/>
                <a:cs typeface="+mj-cs"/>
              </a:rPr>
              <a:t>词法分析（</a:t>
            </a:r>
            <a:r>
              <a:rPr lang="en-US" altLang="zh-CN" sz="2800" b="1" kern="0">
                <a:solidFill>
                  <a:srgbClr val="0000FF"/>
                </a:solidFill>
                <a:latin typeface="宋体" pitchFamily="2" charset="-122"/>
                <a:ea typeface="宋体" pitchFamily="2" charset="-122"/>
                <a:cs typeface="+mj-cs"/>
              </a:rPr>
              <a:t>Lexical Analysis</a:t>
            </a:r>
            <a:r>
              <a:rPr lang="zh-CN" altLang="en-US" sz="2800" b="1" kern="0">
                <a:solidFill>
                  <a:srgbClr val="0000FF"/>
                </a:solidFill>
                <a:latin typeface="宋体" pitchFamily="2" charset="-122"/>
                <a:ea typeface="宋体" pitchFamily="2" charset="-122"/>
                <a:cs typeface="+mj-cs"/>
              </a:rPr>
              <a:t>）</a:t>
            </a:r>
            <a:endParaRPr lang="zh-CN" altLang="en-US" sz="2800" b="1" kern="0" dirty="0">
              <a:solidFill>
                <a:srgbClr val="0000FF"/>
              </a:solidFill>
              <a:latin typeface="宋体" pitchFamily="2" charset="-122"/>
              <a:ea typeface="宋体" pitchFamily="2" charset="-122"/>
              <a:cs typeface="+mj-cs"/>
            </a:endParaRPr>
          </a:p>
        </p:txBody>
      </p:sp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/>
          <p:cNvSpPr txBox="1">
            <a:spLocks/>
          </p:cNvSpPr>
          <p:nvPr/>
        </p:nvSpPr>
        <p:spPr bwMode="auto">
          <a:xfrm>
            <a:off x="228600" y="914400"/>
            <a:ext cx="8686800" cy="563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Font typeface="Arial" charset="0"/>
              <a:buChar char="•"/>
            </a:pPr>
            <a:r>
              <a:rPr lang="zh-CN" altLang="en-US" sz="2400" b="1" dirty="0">
                <a:solidFill>
                  <a:srgbClr val="C00000"/>
                </a:solidFill>
                <a:latin typeface="宋体" charset="-122"/>
              </a:rPr>
              <a:t>计算机专业主干课 </a:t>
            </a:r>
          </a:p>
          <a:p>
            <a:pPr marL="742950" lvl="1" indent="-285750">
              <a:spcBef>
                <a:spcPct val="20000"/>
              </a:spcBef>
              <a:buFont typeface="Symbol" pitchFamily="18" charset="2"/>
              <a:buChar char="-"/>
            </a:pPr>
            <a:r>
              <a:rPr lang="zh-CN" altLang="en-US" sz="2400" b="1" dirty="0">
                <a:latin typeface="宋体" charset="-122"/>
              </a:rPr>
              <a:t> 编译程序（系统）是计算机系统的核心支撑软件</a:t>
            </a:r>
          </a:p>
          <a:p>
            <a:pPr marL="742950" lvl="1" indent="-285750">
              <a:spcBef>
                <a:spcPct val="20000"/>
              </a:spcBef>
              <a:buFont typeface="Symbol" pitchFamily="18" charset="2"/>
              <a:buChar char="-"/>
            </a:pPr>
            <a:r>
              <a:rPr lang="zh-CN" altLang="en-US" sz="2400" b="1" dirty="0">
                <a:latin typeface="宋体" charset="-122"/>
              </a:rPr>
              <a:t> 贯穿程序语言、运行时系统、体系结构</a:t>
            </a:r>
          </a:p>
          <a:p>
            <a:pPr marL="742950" lvl="1" indent="-285750">
              <a:spcBef>
                <a:spcPct val="20000"/>
              </a:spcBef>
              <a:buFont typeface="Symbol" pitchFamily="18" charset="2"/>
              <a:buChar char="-"/>
            </a:pPr>
            <a:r>
              <a:rPr lang="zh-CN" altLang="en-US" sz="2400" b="1" dirty="0">
                <a:latin typeface="宋体" charset="-122"/>
              </a:rPr>
              <a:t> 联系计算机科学和计算机技术的典范</a:t>
            </a:r>
          </a:p>
          <a:p>
            <a:pPr marL="742950" lvl="1" indent="-285750">
              <a:spcBef>
                <a:spcPct val="20000"/>
              </a:spcBef>
              <a:buFont typeface="Symbol" pitchFamily="18" charset="2"/>
              <a:buChar char="-"/>
            </a:pPr>
            <a:r>
              <a:rPr lang="zh-CN" altLang="en-US" sz="2400" b="1" dirty="0">
                <a:latin typeface="宋体" charset="-122"/>
              </a:rPr>
              <a:t> 计算思维的培养典范：</a:t>
            </a:r>
            <a:r>
              <a:rPr lang="zh-CN" altLang="en-US" sz="2400" dirty="0"/>
              <a:t>以计算机程序运行逻辑来思考需解决的问题</a:t>
            </a:r>
            <a:endParaRPr lang="zh-CN" altLang="en-US" sz="2400" b="1" dirty="0">
              <a:latin typeface="宋体" charset="-122"/>
            </a:endParaRPr>
          </a:p>
          <a:p>
            <a:pPr marL="342900" indent="-342900">
              <a:spcBef>
                <a:spcPct val="20000"/>
              </a:spcBef>
              <a:buFont typeface="Arial" charset="0"/>
              <a:buChar char="•"/>
            </a:pPr>
            <a:r>
              <a:rPr lang="zh-CN" altLang="en-US" sz="2400" b="1" dirty="0">
                <a:solidFill>
                  <a:srgbClr val="C00000"/>
                </a:solidFill>
                <a:latin typeface="宋体" charset="-122"/>
              </a:rPr>
              <a:t> 专业工作者必备的基本技能 </a:t>
            </a:r>
          </a:p>
          <a:p>
            <a:pPr marL="742950" lvl="1" indent="-285750">
              <a:spcBef>
                <a:spcPct val="20000"/>
              </a:spcBef>
              <a:buFont typeface="Symbol" pitchFamily="18" charset="2"/>
              <a:buChar char="-"/>
            </a:pPr>
            <a:r>
              <a:rPr lang="zh-CN" altLang="en-US" sz="2400" b="1" dirty="0">
                <a:latin typeface="宋体" charset="-122"/>
              </a:rPr>
              <a:t> 编译原理的知识影响到专业人员的素质</a:t>
            </a:r>
          </a:p>
          <a:p>
            <a:pPr marL="742950" lvl="1" indent="-285750">
              <a:spcBef>
                <a:spcPct val="20000"/>
              </a:spcBef>
              <a:buFont typeface="Symbol" pitchFamily="18" charset="2"/>
              <a:buChar char="-"/>
            </a:pPr>
            <a:r>
              <a:rPr lang="zh-CN" altLang="en-US" sz="2400" b="1" dirty="0">
                <a:latin typeface="宋体" charset="-122"/>
              </a:rPr>
              <a:t> 大量专业工作与编译技术相关 </a:t>
            </a:r>
            <a:endParaRPr lang="en-US" altLang="zh-CN" sz="2400" b="1" dirty="0">
              <a:latin typeface="宋体" charset="-122"/>
            </a:endParaRPr>
          </a:p>
          <a:p>
            <a:pPr marL="742950" lvl="1" indent="-285750">
              <a:spcBef>
                <a:spcPct val="20000"/>
              </a:spcBef>
              <a:buFont typeface="Symbol" pitchFamily="18" charset="2"/>
              <a:buChar char="-"/>
            </a:pPr>
            <a:r>
              <a:rPr lang="en-US" altLang="zh-CN" sz="2400" b="1" dirty="0">
                <a:latin typeface="宋体" charset="-122"/>
              </a:rPr>
              <a:t> </a:t>
            </a:r>
            <a:r>
              <a:rPr lang="zh-CN" altLang="en-US" sz="2400" b="1" dirty="0">
                <a:latin typeface="宋体" charset="-122"/>
              </a:rPr>
              <a:t>高级语言实现，体系结构设计与优化，二进制翻译，智能编辑器，面向领域的语言，软件静态分析，逆向工程，调试器，模型驱动的开发，程序验证，</a:t>
            </a:r>
            <a:r>
              <a:rPr lang="en-US" altLang="zh-CN" sz="2400" b="1" dirty="0">
                <a:latin typeface="宋体" charset="-122"/>
              </a:rPr>
              <a:t>…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endParaRPr lang="zh-CN" altLang="en-US" sz="2400" b="1" dirty="0">
              <a:latin typeface="宋体" charset="-122"/>
            </a:endParaRPr>
          </a:p>
        </p:txBody>
      </p:sp>
      <p:sp>
        <p:nvSpPr>
          <p:cNvPr id="32770" name="灯片编号占位符 3"/>
          <p:cNvSpPr>
            <a:spLocks noGrp="1"/>
          </p:cNvSpPr>
          <p:nvPr>
            <p:ph type="sldNum" sz="quarter" idx="10"/>
          </p:nvPr>
        </p:nvSpPr>
        <p:spPr bwMode="auto">
          <a:xfrm>
            <a:off x="7924800" y="6248400"/>
            <a:ext cx="0" cy="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fld id="{87FD823F-2DAD-4D20-A28F-1299EF0953E0}" type="slidenum">
              <a:rPr lang="en-US" altLang="zh-CN" smtClean="0"/>
              <a:pPr/>
              <a:t>3</a:t>
            </a:fld>
            <a:endParaRPr lang="en-US" altLang="zh-CN"/>
          </a:p>
          <a:p>
            <a:endParaRPr lang="en-US" altLang="zh-CN"/>
          </a:p>
        </p:txBody>
      </p:sp>
      <p:sp>
        <p:nvSpPr>
          <p:cNvPr id="32771" name="Rectangle 2"/>
          <p:cNvSpPr txBox="1">
            <a:spLocks noChangeArrowheads="1"/>
          </p:cNvSpPr>
          <p:nvPr/>
        </p:nvSpPr>
        <p:spPr bwMode="auto">
          <a:xfrm>
            <a:off x="533400" y="220663"/>
            <a:ext cx="7005638" cy="693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0" hangingPunct="0"/>
            <a:r>
              <a:rPr lang="zh-CN" altLang="en-US" sz="280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rPr>
              <a:t>课程地位</a:t>
            </a:r>
            <a:endParaRPr lang="zh-CN" altLang="en-US">
              <a:solidFill>
                <a:srgbClr val="0000FF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Rectangle 2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304800" y="304800"/>
            <a:ext cx="8229600" cy="52228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eaLnBrk="1" hangingPunct="1"/>
            <a:r>
              <a:rPr lang="zh-CN" altLang="en-US" sz="2800" b="1">
                <a:latin typeface="宋体" charset="-122"/>
                <a:ea typeface="宋体" charset="-122"/>
              </a:rPr>
              <a:t>词法分析（</a:t>
            </a:r>
            <a:r>
              <a:rPr lang="en-US" altLang="zh-CN" sz="2800" b="1">
                <a:latin typeface="宋体" charset="-122"/>
                <a:ea typeface="宋体" charset="-122"/>
              </a:rPr>
              <a:t>Lexical Analysis</a:t>
            </a:r>
            <a:r>
              <a:rPr lang="zh-CN" altLang="en-US" sz="2800" b="1">
                <a:latin typeface="宋体" charset="-122"/>
                <a:ea typeface="宋体" charset="-122"/>
              </a:rPr>
              <a:t>）</a:t>
            </a:r>
          </a:p>
        </p:txBody>
      </p:sp>
      <p:sp>
        <p:nvSpPr>
          <p:cNvPr id="52226" name="Rectangle 3"/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457200" y="1066800"/>
            <a:ext cx="8458200" cy="53340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eaLnBrk="1" hangingPunct="1">
              <a:buNone/>
            </a:pPr>
            <a:r>
              <a:rPr lang="en-US" altLang="zh-CN" sz="2400" b="1" dirty="0"/>
              <a:t> </a:t>
            </a:r>
            <a:r>
              <a:rPr lang="zh-CN" altLang="en-US" sz="2400" b="1" dirty="0"/>
              <a:t>单词是字母组成的有具体含义的最小成分。</a:t>
            </a:r>
            <a:endParaRPr lang="en-US" altLang="zh-CN" sz="2400" b="1" dirty="0"/>
          </a:p>
          <a:p>
            <a:pPr eaLnBrk="1" hangingPunct="1">
              <a:buFontTx/>
              <a:buNone/>
            </a:pPr>
            <a:r>
              <a:rPr lang="zh-CN" altLang="en-US" sz="2400" b="1" dirty="0"/>
              <a:t>从输入串中划分出一系列的单词。（认出英文句子的单词。）</a:t>
            </a:r>
          </a:p>
          <a:p>
            <a:pPr eaLnBrk="1" hangingPunct="1">
              <a:buNone/>
            </a:pPr>
            <a:r>
              <a:rPr lang="en-US" altLang="zh-CN" sz="2400" b="1" dirty="0">
                <a:solidFill>
                  <a:srgbClr val="FF0000"/>
                </a:solidFill>
              </a:rPr>
              <a:t>This line is a longer sentence.</a:t>
            </a:r>
          </a:p>
          <a:p>
            <a:pPr eaLnBrk="1" hangingPunct="1"/>
            <a:r>
              <a:rPr lang="zh-CN" altLang="en-US" sz="2400" b="1" dirty="0"/>
              <a:t>单词的特性</a:t>
            </a:r>
            <a:endParaRPr lang="en-US" altLang="zh-CN" sz="2400" b="1" dirty="0"/>
          </a:p>
          <a:p>
            <a:pPr lvl="1" eaLnBrk="1" hangingPunct="1"/>
            <a:r>
              <a:rPr lang="zh-CN" altLang="en-US" sz="2400" b="1" dirty="0"/>
              <a:t>  每个单词都有明确意义</a:t>
            </a:r>
            <a:endParaRPr lang="en-US" altLang="zh-CN" sz="2400" b="1" dirty="0"/>
          </a:p>
          <a:p>
            <a:pPr lvl="1" eaLnBrk="1" hangingPunct="1"/>
            <a:r>
              <a:rPr lang="zh-CN" altLang="en-US" sz="2400" b="1" dirty="0"/>
              <a:t> 单词中字母的顺序是固定的（</a:t>
            </a:r>
            <a:r>
              <a:rPr lang="en-US" altLang="zh-CN" sz="2400" b="1" dirty="0"/>
              <a:t> </a:t>
            </a:r>
            <a:r>
              <a:rPr lang="en-US" altLang="zh-CN" sz="2400" b="1" dirty="0" err="1"/>
              <a:t>ist</a:t>
            </a:r>
            <a:r>
              <a:rPr lang="en-US" altLang="zh-CN" sz="2400" b="1" dirty="0"/>
              <a:t> his </a:t>
            </a:r>
            <a:r>
              <a:rPr lang="en-US" altLang="zh-CN" sz="2400" b="1" dirty="0" err="1"/>
              <a:t>linealo</a:t>
            </a:r>
            <a:r>
              <a:rPr lang="en-US" altLang="zh-CN" sz="2400" b="1" dirty="0"/>
              <a:t> </a:t>
            </a:r>
            <a:r>
              <a:rPr lang="en-US" altLang="zh-CN" sz="2400" b="1" dirty="0" err="1"/>
              <a:t>gerse</a:t>
            </a:r>
            <a:r>
              <a:rPr lang="en-US" altLang="zh-CN" sz="2400" b="1" dirty="0"/>
              <a:t> </a:t>
            </a:r>
            <a:r>
              <a:rPr lang="en-US" altLang="zh-CN" sz="2400" b="1" dirty="0" err="1"/>
              <a:t>nte</a:t>
            </a:r>
            <a:r>
              <a:rPr lang="en-US" altLang="zh-CN" sz="2400" b="1" dirty="0"/>
              <a:t> </a:t>
            </a:r>
            <a:r>
              <a:rPr lang="en-US" altLang="zh-CN" sz="2400" b="1" dirty="0" err="1"/>
              <a:t>nce</a:t>
            </a:r>
            <a:r>
              <a:rPr lang="en-US" altLang="zh-CN" sz="2400" b="1" dirty="0"/>
              <a:t> </a:t>
            </a:r>
            <a:r>
              <a:rPr lang="zh-CN" altLang="en-US" sz="2400" b="1" dirty="0"/>
              <a:t>不是正确的单词）</a:t>
            </a:r>
            <a:endParaRPr lang="en-US" altLang="zh-CN" sz="2400" b="1" dirty="0"/>
          </a:p>
          <a:p>
            <a:pPr lvl="1" eaLnBrk="1" hangingPunct="1"/>
            <a:r>
              <a:rPr lang="zh-CN" altLang="en-US" sz="2400" b="1" dirty="0"/>
              <a:t>  单词的个数是有限的，（请思考有何意义？）</a:t>
            </a:r>
          </a:p>
          <a:p>
            <a:pPr lvl="1" eaLnBrk="1" hangingPunct="1"/>
            <a:r>
              <a:rPr lang="zh-CN" altLang="en-US" sz="2400" b="1" dirty="0"/>
              <a:t>  在句子中空格是单词分隔符，空格是特殊的单词。</a:t>
            </a:r>
          </a:p>
          <a:p>
            <a:pPr lvl="1" eaLnBrk="1" hangingPunct="1"/>
            <a:r>
              <a:rPr lang="zh-CN" altLang="en-US" sz="2400" b="1" dirty="0"/>
              <a:t>  句点是特殊的单词，是句子结束标志</a:t>
            </a:r>
          </a:p>
          <a:p>
            <a:pPr eaLnBrk="1" hangingPunct="1">
              <a:buFontTx/>
              <a:buNone/>
            </a:pPr>
            <a:endParaRPr lang="en-US" altLang="zh-CN" sz="2400" b="1" dirty="0"/>
          </a:p>
        </p:txBody>
      </p:sp>
      <p:sp>
        <p:nvSpPr>
          <p:cNvPr id="52227" name="灯片编号占位符 1"/>
          <p:cNvSpPr txBox="1">
            <a:spLocks/>
          </p:cNvSpPr>
          <p:nvPr/>
        </p:nvSpPr>
        <p:spPr bwMode="auto">
          <a:xfrm>
            <a:off x="6553200" y="6172200"/>
            <a:ext cx="21336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 eaLnBrk="0" hangingPunct="0"/>
            <a:fld id="{CF5095DA-3E26-4FFF-98DD-E1DDA4A3AF7C}" type="slidenum">
              <a:rPr lang="en-US" altLang="zh-CN">
                <a:ea typeface="微软雅黑" pitchFamily="34" charset="-122"/>
              </a:rPr>
              <a:pPr algn="ctr" eaLnBrk="0" hangingPunct="0"/>
              <a:t>30</a:t>
            </a:fld>
            <a:endParaRPr lang="en-US" altLang="zh-CN">
              <a:ea typeface="微软雅黑" pitchFamily="34" charset="-122"/>
            </a:endParaRPr>
          </a:p>
          <a:p>
            <a:pPr algn="ctr" eaLnBrk="0" hangingPunct="0"/>
            <a:endParaRPr lang="en-US" altLang="zh-CN">
              <a:ea typeface="微软雅黑" pitchFamily="34" charset="-122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灯片编号占位符 5"/>
          <p:cNvSpPr>
            <a:spLocks noGrp="1"/>
          </p:cNvSpPr>
          <p:nvPr>
            <p:ph type="sldNum" sz="quarter" idx="10"/>
          </p:nvPr>
        </p:nvSpPr>
        <p:spPr bwMode="auto">
          <a:xfrm>
            <a:off x="6629400" y="6477000"/>
            <a:ext cx="2133600" cy="244475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altLang="zh-CN"/>
          </a:p>
          <a:p>
            <a:endParaRPr lang="en-US" altLang="zh-CN"/>
          </a:p>
        </p:txBody>
      </p:sp>
      <p:sp>
        <p:nvSpPr>
          <p:cNvPr id="53250" name="Rectangle 3"/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457200" y="838200"/>
            <a:ext cx="7772400" cy="6019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marL="0" indent="0" eaLnBrk="1" hangingPunct="1">
              <a:lnSpc>
                <a:spcPct val="150000"/>
              </a:lnSpc>
              <a:buFontTx/>
              <a:buNone/>
            </a:pPr>
            <a:r>
              <a:rPr lang="zh-CN" altLang="en-US" sz="2400" b="1" dirty="0"/>
              <a:t>        从左至右扫描字符流的源程序、分解构成源程序的字符串，识别出</a:t>
            </a:r>
            <a:r>
              <a:rPr lang="en-US" altLang="zh-CN" sz="2400" b="1" dirty="0"/>
              <a:t>(</a:t>
            </a:r>
            <a:r>
              <a:rPr lang="zh-CN" altLang="en-US" sz="2400" b="1" dirty="0"/>
              <a:t>拼</a:t>
            </a:r>
            <a:r>
              <a:rPr lang="en-US" altLang="zh-CN" sz="2400" b="1" dirty="0"/>
              <a:t>)</a:t>
            </a:r>
            <a:r>
              <a:rPr lang="zh-CN" altLang="en-US" sz="2400" b="1" dirty="0"/>
              <a:t>一个个的单词（符号）</a:t>
            </a:r>
          </a:p>
          <a:p>
            <a:pPr marL="0" indent="0" eaLnBrk="1" hangingPunct="1">
              <a:lnSpc>
                <a:spcPct val="150000"/>
              </a:lnSpc>
              <a:spcBef>
                <a:spcPts val="1200"/>
              </a:spcBef>
              <a:buFontTx/>
              <a:buNone/>
            </a:pPr>
            <a:r>
              <a:rPr lang="zh-CN" altLang="en-US" sz="2400" b="1" dirty="0"/>
              <a:t> </a:t>
            </a:r>
            <a:r>
              <a:rPr lang="zh-CN" altLang="en-US" sz="2400" b="1" dirty="0">
                <a:solidFill>
                  <a:srgbClr val="FF6600"/>
                </a:solidFill>
              </a:rPr>
              <a:t>单词符号</a:t>
            </a:r>
            <a:r>
              <a:rPr lang="zh-CN" altLang="en-US" sz="2400" b="1" dirty="0"/>
              <a:t>是语言中具有独立意义的最基本结构。多数程序语言中，单词符号一般包括 五种类型</a:t>
            </a:r>
            <a:endParaRPr lang="en-US" altLang="zh-CN" sz="2400" b="1" dirty="0">
              <a:latin typeface="宋体" charset="-122"/>
            </a:endParaRPr>
          </a:p>
          <a:p>
            <a:pPr marL="0" indent="0" eaLnBrk="1" hangingPunct="1">
              <a:spcBef>
                <a:spcPts val="1200"/>
              </a:spcBef>
              <a:buFontTx/>
              <a:buNone/>
            </a:pPr>
            <a:r>
              <a:rPr lang="en-US" altLang="zh-CN" sz="2400" b="1" dirty="0">
                <a:latin typeface="宋体" charset="-122"/>
              </a:rPr>
              <a:t>    ①</a:t>
            </a:r>
            <a:r>
              <a:rPr lang="zh-CN" altLang="en-US" sz="2400" b="1" dirty="0"/>
              <a:t>常数</a:t>
            </a:r>
            <a:endParaRPr lang="en-US" altLang="zh-CN" sz="2400" b="1" dirty="0"/>
          </a:p>
          <a:p>
            <a:pPr marL="0" indent="0" eaLnBrk="1" hangingPunct="1">
              <a:spcBef>
                <a:spcPts val="1200"/>
              </a:spcBef>
              <a:buFontTx/>
              <a:buNone/>
            </a:pPr>
            <a:r>
              <a:rPr lang="en-US" altLang="zh-CN" sz="2400" b="1" dirty="0">
                <a:latin typeface="宋体" charset="-122"/>
              </a:rPr>
              <a:t>    ②</a:t>
            </a:r>
            <a:r>
              <a:rPr lang="zh-CN" altLang="en-US" sz="2400" b="1" dirty="0"/>
              <a:t>保留字</a:t>
            </a:r>
            <a:endParaRPr lang="en-US" altLang="zh-CN" sz="2400" b="1" dirty="0"/>
          </a:p>
          <a:p>
            <a:pPr marL="0" indent="0" eaLnBrk="1" hangingPunct="1">
              <a:spcBef>
                <a:spcPts val="1200"/>
              </a:spcBef>
              <a:buFontTx/>
              <a:buNone/>
            </a:pPr>
            <a:r>
              <a:rPr lang="en-US" altLang="zh-CN" sz="2400" b="1" dirty="0">
                <a:latin typeface="宋体" charset="-122"/>
              </a:rPr>
              <a:t>    ③</a:t>
            </a:r>
            <a:r>
              <a:rPr lang="zh-CN" altLang="en-US" sz="2400" b="1" dirty="0"/>
              <a:t>标识符</a:t>
            </a:r>
            <a:endParaRPr lang="en-US" altLang="zh-CN" sz="2400" b="1" dirty="0"/>
          </a:p>
          <a:p>
            <a:pPr marL="0" indent="0" eaLnBrk="1" hangingPunct="1">
              <a:spcBef>
                <a:spcPts val="1200"/>
              </a:spcBef>
              <a:buFontTx/>
              <a:buNone/>
            </a:pPr>
            <a:r>
              <a:rPr lang="en-US" altLang="zh-CN" sz="2400" b="1" dirty="0">
                <a:latin typeface="宋体" charset="-122"/>
              </a:rPr>
              <a:t>    ④</a:t>
            </a:r>
            <a:r>
              <a:rPr lang="zh-CN" altLang="en-US" sz="2400" b="1" dirty="0"/>
              <a:t>运算符</a:t>
            </a:r>
            <a:endParaRPr lang="en-US" altLang="zh-CN" sz="2400" b="1" dirty="0"/>
          </a:p>
          <a:p>
            <a:pPr marL="0" indent="0" eaLnBrk="1" hangingPunct="1">
              <a:spcBef>
                <a:spcPts val="1200"/>
              </a:spcBef>
              <a:buFontTx/>
              <a:buNone/>
            </a:pPr>
            <a:r>
              <a:rPr lang="en-US" altLang="zh-CN" sz="2400" b="1" dirty="0">
                <a:latin typeface="宋体" charset="-122"/>
              </a:rPr>
              <a:t>    ⑤</a:t>
            </a:r>
            <a:r>
              <a:rPr lang="zh-CN" altLang="en-US" sz="2400" b="1" dirty="0"/>
              <a:t>界符等类型</a:t>
            </a:r>
          </a:p>
        </p:txBody>
      </p:sp>
      <p:sp>
        <p:nvSpPr>
          <p:cNvPr id="10" name="Rectangle 2"/>
          <p:cNvSpPr txBox="1">
            <a:spLocks noChangeArrowheads="1"/>
          </p:cNvSpPr>
          <p:nvPr/>
        </p:nvSpPr>
        <p:spPr bwMode="auto">
          <a:xfrm>
            <a:off x="457200" y="381000"/>
            <a:ext cx="8229600" cy="334963"/>
          </a:xfrm>
          <a:prstGeom prst="rect">
            <a:avLst/>
          </a:prstGeom>
          <a:noFill/>
          <a:ln>
            <a:noFill/>
          </a:ln>
          <a:effectLst/>
        </p:spPr>
        <p:txBody>
          <a:bodyPr anchor="ctr"/>
          <a:lstStyle/>
          <a:p>
            <a:pPr>
              <a:defRPr/>
            </a:pPr>
            <a:r>
              <a:rPr lang="zh-CN" altLang="en-US" sz="2800" b="1" kern="0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  <a:cs typeface="+mj-cs"/>
              </a:rPr>
              <a:t>词法分析</a:t>
            </a:r>
          </a:p>
        </p:txBody>
      </p:sp>
      <p:sp>
        <p:nvSpPr>
          <p:cNvPr id="53252" name="灯片编号占位符 1"/>
          <p:cNvSpPr txBox="1">
            <a:spLocks/>
          </p:cNvSpPr>
          <p:nvPr/>
        </p:nvSpPr>
        <p:spPr bwMode="auto">
          <a:xfrm>
            <a:off x="6553200" y="6172200"/>
            <a:ext cx="21336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 eaLnBrk="0" hangingPunct="0"/>
            <a:fld id="{EE5F785E-53F0-4045-BD03-502F7318E250}" type="slidenum">
              <a:rPr lang="en-US" altLang="zh-CN">
                <a:ea typeface="微软雅黑" pitchFamily="34" charset="-122"/>
              </a:rPr>
              <a:pPr algn="ctr" eaLnBrk="0" hangingPunct="0"/>
              <a:t>31</a:t>
            </a:fld>
            <a:endParaRPr lang="en-US" altLang="zh-CN">
              <a:ea typeface="微软雅黑" pitchFamily="34" charset="-122"/>
            </a:endParaRPr>
          </a:p>
          <a:p>
            <a:pPr algn="ctr" eaLnBrk="0" hangingPunct="0"/>
            <a:endParaRPr lang="en-US" altLang="zh-CN">
              <a:ea typeface="微软雅黑" pitchFamily="34" charset="-122"/>
            </a:endParaRPr>
          </a:p>
        </p:txBody>
      </p:sp>
    </p:spTree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灯片编号占位符 5"/>
          <p:cNvSpPr>
            <a:spLocks noGrp="1"/>
          </p:cNvSpPr>
          <p:nvPr>
            <p:ph type="sldNum" sz="quarter" idx="10"/>
          </p:nvPr>
        </p:nvSpPr>
        <p:spPr bwMode="auto">
          <a:xfrm>
            <a:off x="6629400" y="6477000"/>
            <a:ext cx="2133600" cy="244475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altLang="zh-CN"/>
          </a:p>
          <a:p>
            <a:endParaRPr lang="en-US" altLang="zh-CN"/>
          </a:p>
        </p:txBody>
      </p:sp>
      <p:sp>
        <p:nvSpPr>
          <p:cNvPr id="54274" name="Rectangle 3"/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777875" y="1219200"/>
            <a:ext cx="7680325" cy="41910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eaLnBrk="1" hangingPunct="1">
              <a:buFontTx/>
              <a:buNone/>
            </a:pPr>
            <a:r>
              <a:rPr lang="en-US" altLang="en-US" sz="2400" b="1">
                <a:solidFill>
                  <a:srgbClr val="000099"/>
                </a:solidFill>
                <a:latin typeface="Courier New" pitchFamily="49" charset="0"/>
              </a:rPr>
              <a:t>double f = sqrt(-1);</a:t>
            </a:r>
          </a:p>
          <a:p>
            <a:pPr eaLnBrk="1" hangingPunct="1">
              <a:spcBef>
                <a:spcPts val="1200"/>
              </a:spcBef>
              <a:buFontTx/>
              <a:buNone/>
            </a:pPr>
            <a:r>
              <a:rPr lang="en-US" altLang="en-US" sz="2400" b="1">
                <a:latin typeface="Courier New" pitchFamily="49" charset="0"/>
              </a:rPr>
              <a:t>  </a:t>
            </a:r>
            <a:r>
              <a:rPr lang="zh-CN" altLang="en-US" sz="2400" b="1">
                <a:latin typeface="Courier New" pitchFamily="49" charset="0"/>
              </a:rPr>
              <a:t>（</a:t>
            </a:r>
            <a:r>
              <a:rPr lang="en-US" altLang="zh-CN" sz="2400" b="1">
                <a:latin typeface="Courier New" pitchFamily="49" charset="0"/>
              </a:rPr>
              <a:t>1</a:t>
            </a:r>
            <a:r>
              <a:rPr lang="zh-CN" altLang="en-US" sz="2400" b="1">
                <a:latin typeface="Courier New" pitchFamily="49" charset="0"/>
              </a:rPr>
              <a:t>）保留字</a:t>
            </a:r>
            <a:r>
              <a:rPr lang="en-US" altLang="en-US" sz="2400" b="1">
                <a:latin typeface="Courier New" pitchFamily="49" charset="0"/>
              </a:rPr>
              <a:t>     double</a:t>
            </a:r>
            <a:br>
              <a:rPr lang="en-US" altLang="en-US" sz="2400" b="1">
                <a:latin typeface="Courier New" pitchFamily="49" charset="0"/>
              </a:rPr>
            </a:br>
            <a:r>
              <a:rPr lang="zh-CN" altLang="en-US" sz="2400" b="1">
                <a:latin typeface="Courier New" pitchFamily="49" charset="0"/>
              </a:rPr>
              <a:t>（</a:t>
            </a:r>
            <a:r>
              <a:rPr lang="en-US" altLang="zh-CN" sz="2400" b="1">
                <a:latin typeface="Courier New" pitchFamily="49" charset="0"/>
              </a:rPr>
              <a:t>2</a:t>
            </a:r>
            <a:r>
              <a:rPr lang="zh-CN" altLang="en-US" sz="2400" b="1">
                <a:latin typeface="Courier New" pitchFamily="49" charset="0"/>
              </a:rPr>
              <a:t>）标识符</a:t>
            </a:r>
            <a:r>
              <a:rPr lang="en-US" altLang="en-US" sz="2400" b="1">
                <a:latin typeface="Courier New" pitchFamily="49" charset="0"/>
              </a:rPr>
              <a:t> 	  f</a:t>
            </a:r>
            <a:br>
              <a:rPr lang="en-US" altLang="en-US" sz="2400" b="1">
                <a:latin typeface="Courier New" pitchFamily="49" charset="0"/>
              </a:rPr>
            </a:br>
            <a:r>
              <a:rPr lang="zh-CN" altLang="en-US" sz="2400" b="1">
                <a:latin typeface="Courier New" pitchFamily="49" charset="0"/>
              </a:rPr>
              <a:t>（</a:t>
            </a:r>
            <a:r>
              <a:rPr lang="en-US" altLang="zh-CN" sz="2400" b="1">
                <a:latin typeface="Courier New" pitchFamily="49" charset="0"/>
              </a:rPr>
              <a:t>3</a:t>
            </a:r>
            <a:r>
              <a:rPr lang="zh-CN" altLang="en-US" sz="2400" b="1">
                <a:latin typeface="Courier New" pitchFamily="49" charset="0"/>
              </a:rPr>
              <a:t>）赋值号</a:t>
            </a:r>
            <a:r>
              <a:rPr lang="en-US" altLang="en-US" sz="2400" b="1">
                <a:latin typeface="Courier New" pitchFamily="49" charset="0"/>
              </a:rPr>
              <a:t> 	  =</a:t>
            </a:r>
            <a:br>
              <a:rPr lang="en-US" altLang="en-US" sz="2400" b="1">
                <a:latin typeface="Courier New" pitchFamily="49" charset="0"/>
              </a:rPr>
            </a:br>
            <a:r>
              <a:rPr lang="zh-CN" altLang="en-US" sz="2400" b="1">
                <a:latin typeface="Courier New" pitchFamily="49" charset="0"/>
              </a:rPr>
              <a:t>（</a:t>
            </a:r>
            <a:r>
              <a:rPr lang="en-US" altLang="zh-CN" sz="2400" b="1">
                <a:latin typeface="Courier New" pitchFamily="49" charset="0"/>
              </a:rPr>
              <a:t>4</a:t>
            </a:r>
            <a:r>
              <a:rPr lang="zh-CN" altLang="en-US" sz="2400" b="1">
                <a:latin typeface="Courier New" pitchFamily="49" charset="0"/>
              </a:rPr>
              <a:t>）标识符</a:t>
            </a:r>
            <a:r>
              <a:rPr lang="en-US" altLang="en-US" sz="2400" b="1">
                <a:latin typeface="Courier New" pitchFamily="49" charset="0"/>
              </a:rPr>
              <a:t>	  sqrt</a:t>
            </a:r>
          </a:p>
          <a:p>
            <a:pPr eaLnBrk="1" hangingPunct="1">
              <a:buFontTx/>
              <a:buNone/>
            </a:pPr>
            <a:r>
              <a:rPr lang="en-US" altLang="en-US" sz="2400" b="1">
                <a:latin typeface="Courier New" pitchFamily="49" charset="0"/>
              </a:rPr>
              <a:t>  </a:t>
            </a:r>
            <a:r>
              <a:rPr lang="zh-CN" altLang="en-US" sz="2400" b="1">
                <a:latin typeface="Courier New" pitchFamily="49" charset="0"/>
              </a:rPr>
              <a:t>（</a:t>
            </a:r>
            <a:r>
              <a:rPr lang="en-US" altLang="zh-CN" sz="2400" b="1">
                <a:latin typeface="Courier New" pitchFamily="49" charset="0"/>
              </a:rPr>
              <a:t>5</a:t>
            </a:r>
            <a:r>
              <a:rPr lang="zh-CN" altLang="en-US" sz="2400" b="1">
                <a:latin typeface="Courier New" pitchFamily="49" charset="0"/>
              </a:rPr>
              <a:t>）左小括号</a:t>
            </a:r>
            <a:r>
              <a:rPr lang="en-US" altLang="en-US" sz="2400" b="1">
                <a:latin typeface="Courier New" pitchFamily="49" charset="0"/>
              </a:rPr>
              <a:t> 	  (</a:t>
            </a:r>
          </a:p>
          <a:p>
            <a:pPr eaLnBrk="1" hangingPunct="1">
              <a:buFontTx/>
              <a:buNone/>
            </a:pPr>
            <a:r>
              <a:rPr lang="en-US" altLang="en-US" sz="2400" b="1">
                <a:latin typeface="Courier New" pitchFamily="49" charset="0"/>
              </a:rPr>
              <a:t>  </a:t>
            </a:r>
            <a:r>
              <a:rPr lang="zh-CN" altLang="en-US" sz="2400" b="1">
                <a:latin typeface="Courier New" pitchFamily="49" charset="0"/>
              </a:rPr>
              <a:t>（</a:t>
            </a:r>
            <a:r>
              <a:rPr lang="en-US" altLang="zh-CN" sz="2400" b="1">
                <a:latin typeface="Courier New" pitchFamily="49" charset="0"/>
              </a:rPr>
              <a:t>6</a:t>
            </a:r>
            <a:r>
              <a:rPr lang="zh-CN" altLang="en-US" sz="2400" b="1">
                <a:latin typeface="Courier New" pitchFamily="49" charset="0"/>
              </a:rPr>
              <a:t>）单目负号</a:t>
            </a:r>
            <a:r>
              <a:rPr lang="en-US" altLang="en-US" sz="2400" b="1">
                <a:latin typeface="Courier New" pitchFamily="49" charset="0"/>
              </a:rPr>
              <a:t> 	  -</a:t>
            </a:r>
            <a:br>
              <a:rPr lang="en-US" altLang="en-US" sz="2400" b="1">
                <a:latin typeface="Courier New" pitchFamily="49" charset="0"/>
              </a:rPr>
            </a:br>
            <a:r>
              <a:rPr lang="zh-CN" altLang="en-US" sz="2400" b="1">
                <a:latin typeface="Courier New" pitchFamily="49" charset="0"/>
              </a:rPr>
              <a:t>（</a:t>
            </a:r>
            <a:r>
              <a:rPr lang="en-US" altLang="zh-CN" sz="2400" b="1">
                <a:latin typeface="Courier New" pitchFamily="49" charset="0"/>
              </a:rPr>
              <a:t>7</a:t>
            </a:r>
            <a:r>
              <a:rPr lang="zh-CN" altLang="en-US" sz="2400" b="1">
                <a:latin typeface="Courier New" pitchFamily="49" charset="0"/>
              </a:rPr>
              <a:t>）整型常数</a:t>
            </a:r>
            <a:r>
              <a:rPr lang="en-US" altLang="en-US" sz="2400" b="1">
                <a:latin typeface="Courier New" pitchFamily="49" charset="0"/>
              </a:rPr>
              <a:t>    1</a:t>
            </a:r>
            <a:br>
              <a:rPr lang="en-US" altLang="en-US" sz="2400" b="1">
                <a:latin typeface="Courier New" pitchFamily="49" charset="0"/>
              </a:rPr>
            </a:br>
            <a:r>
              <a:rPr lang="zh-CN" altLang="en-US" sz="2400" b="1">
                <a:latin typeface="Courier New" pitchFamily="49" charset="0"/>
              </a:rPr>
              <a:t>（</a:t>
            </a:r>
            <a:r>
              <a:rPr lang="en-US" altLang="zh-CN" sz="2400" b="1">
                <a:latin typeface="Courier New" pitchFamily="49" charset="0"/>
              </a:rPr>
              <a:t>8</a:t>
            </a:r>
            <a:r>
              <a:rPr lang="zh-CN" altLang="en-US" sz="2400" b="1">
                <a:latin typeface="Courier New" pitchFamily="49" charset="0"/>
              </a:rPr>
              <a:t>）右小括号</a:t>
            </a:r>
            <a:r>
              <a:rPr lang="en-US" altLang="en-US" sz="2400" b="1">
                <a:latin typeface="Courier New" pitchFamily="49" charset="0"/>
              </a:rPr>
              <a:t> 	  )</a:t>
            </a:r>
            <a:br>
              <a:rPr lang="en-US" altLang="en-US" sz="2400" b="1">
                <a:latin typeface="Courier New" pitchFamily="49" charset="0"/>
              </a:rPr>
            </a:br>
            <a:r>
              <a:rPr lang="zh-CN" altLang="en-US" sz="2400" b="1">
                <a:latin typeface="Courier New" pitchFamily="49" charset="0"/>
              </a:rPr>
              <a:t>（</a:t>
            </a:r>
            <a:r>
              <a:rPr lang="en-US" altLang="zh-CN" sz="2400" b="1">
                <a:latin typeface="Courier New" pitchFamily="49" charset="0"/>
              </a:rPr>
              <a:t>9</a:t>
            </a:r>
            <a:r>
              <a:rPr lang="zh-CN" altLang="en-US" sz="2400" b="1">
                <a:latin typeface="Courier New" pitchFamily="49" charset="0"/>
              </a:rPr>
              <a:t>）分号</a:t>
            </a:r>
            <a:r>
              <a:rPr lang="en-US" altLang="en-US" sz="2400" b="1">
                <a:latin typeface="Courier New" pitchFamily="49" charset="0"/>
              </a:rPr>
              <a:t> 	  ;</a:t>
            </a:r>
          </a:p>
          <a:p>
            <a:pPr eaLnBrk="1" hangingPunct="1">
              <a:buFontTx/>
              <a:buNone/>
            </a:pPr>
            <a:endParaRPr lang="en-US" altLang="zh-CN" sz="2400" b="1">
              <a:solidFill>
                <a:srgbClr val="000099"/>
              </a:solidFill>
              <a:latin typeface="Courier New" pitchFamily="49" charset="0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457200" y="381000"/>
            <a:ext cx="8229600" cy="334963"/>
          </a:xfrm>
          <a:prstGeom prst="rect">
            <a:avLst/>
          </a:prstGeom>
          <a:noFill/>
          <a:ln>
            <a:noFill/>
          </a:ln>
          <a:effectLst/>
        </p:spPr>
        <p:txBody>
          <a:bodyPr anchor="ctr"/>
          <a:lstStyle/>
          <a:p>
            <a:pPr>
              <a:defRPr/>
            </a:pPr>
            <a:r>
              <a:rPr lang="zh-CN" altLang="en-US" sz="2800" b="1" kern="0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  <a:cs typeface="+mj-cs"/>
              </a:rPr>
              <a:t>词法分析</a:t>
            </a:r>
          </a:p>
        </p:txBody>
      </p:sp>
      <p:sp>
        <p:nvSpPr>
          <p:cNvPr id="54276" name="灯片编号占位符 1"/>
          <p:cNvSpPr txBox="1">
            <a:spLocks/>
          </p:cNvSpPr>
          <p:nvPr/>
        </p:nvSpPr>
        <p:spPr bwMode="auto">
          <a:xfrm>
            <a:off x="6553200" y="6172200"/>
            <a:ext cx="21336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 eaLnBrk="0" hangingPunct="0"/>
            <a:fld id="{A00003E6-8347-4E13-8FBC-B0DFFDD3DB00}" type="slidenum">
              <a:rPr lang="en-US" altLang="zh-CN">
                <a:ea typeface="微软雅黑" pitchFamily="34" charset="-122"/>
              </a:rPr>
              <a:pPr algn="ctr" eaLnBrk="0" hangingPunct="0"/>
              <a:t>32</a:t>
            </a:fld>
            <a:endParaRPr lang="en-US" altLang="zh-CN">
              <a:ea typeface="微软雅黑" pitchFamily="34" charset="-122"/>
            </a:endParaRPr>
          </a:p>
          <a:p>
            <a:pPr algn="ctr" eaLnBrk="0" hangingPunct="0"/>
            <a:endParaRPr lang="en-US" altLang="zh-CN">
              <a:ea typeface="微软雅黑" pitchFamily="34" charset="-122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灯片编号占位符 5"/>
          <p:cNvSpPr>
            <a:spLocks noGrp="1"/>
          </p:cNvSpPr>
          <p:nvPr>
            <p:ph type="sldNum" sz="quarter" idx="10"/>
          </p:nvPr>
        </p:nvSpPr>
        <p:spPr bwMode="auto">
          <a:xfrm>
            <a:off x="6629400" y="6477000"/>
            <a:ext cx="2133600" cy="244475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altLang="zh-CN"/>
          </a:p>
          <a:p>
            <a:endParaRPr lang="en-US" altLang="zh-CN"/>
          </a:p>
        </p:txBody>
      </p:sp>
      <p:sp>
        <p:nvSpPr>
          <p:cNvPr id="14643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533400" y="1447800"/>
            <a:ext cx="8077200" cy="4572000"/>
          </a:xfrm>
          <a:prstGeom prst="rect">
            <a:avLst/>
          </a:prstGeom>
        </p:spPr>
        <p:txBody>
          <a:bodyPr/>
          <a:lstStyle/>
          <a:p>
            <a:pPr lvl="1" eaLnBrk="1" hangingPunct="1">
              <a:lnSpc>
                <a:spcPct val="90000"/>
              </a:lnSpc>
              <a:buFontTx/>
              <a:buNone/>
              <a:defRPr/>
            </a:pPr>
            <a:r>
              <a:rPr lang="zh-CN" altLang="en-US" sz="2400" b="1" dirty="0">
                <a:latin typeface="宋体" pitchFamily="2" charset="-122"/>
              </a:rPr>
              <a:t>  单词类型	单词值</a:t>
            </a:r>
          </a:p>
          <a:p>
            <a:pPr eaLnBrk="1" hangingPunct="1">
              <a:spcBef>
                <a:spcPts val="0"/>
              </a:spcBef>
              <a:buFontTx/>
              <a:buNone/>
              <a:defRPr/>
            </a:pPr>
            <a:r>
              <a:rPr lang="zh-CN" altLang="en-US" sz="2400" b="1" dirty="0">
                <a:latin typeface="宋体" pitchFamily="2" charset="-122"/>
              </a:rPr>
              <a:t>  （</a:t>
            </a:r>
            <a:r>
              <a:rPr lang="en-US" altLang="zh-CN" sz="2400" b="1" dirty="0">
                <a:latin typeface="宋体" pitchFamily="2" charset="-122"/>
              </a:rPr>
              <a:t>1</a:t>
            </a:r>
            <a:r>
              <a:rPr lang="zh-CN" altLang="en-US" sz="2400" b="1" dirty="0">
                <a:latin typeface="宋体" pitchFamily="2" charset="-122"/>
              </a:rPr>
              <a:t>）标识符</a:t>
            </a:r>
            <a:r>
              <a:rPr lang="en-US" altLang="en-US" sz="2400" b="1" dirty="0">
                <a:latin typeface="宋体" pitchFamily="2" charset="-122"/>
              </a:rPr>
              <a:t> 	  </a:t>
            </a:r>
            <a:r>
              <a:rPr lang="en-US" altLang="zh-CN" sz="2400" b="1" dirty="0">
                <a:latin typeface="宋体" pitchFamily="2" charset="-122"/>
              </a:rPr>
              <a:t>sum</a:t>
            </a:r>
            <a:br>
              <a:rPr lang="en-US" altLang="en-US" sz="2400" b="1" dirty="0">
                <a:latin typeface="宋体" pitchFamily="2" charset="-122"/>
              </a:rPr>
            </a:br>
            <a:r>
              <a:rPr lang="zh-CN" altLang="en-US" sz="2400" b="1" dirty="0">
                <a:latin typeface="宋体" pitchFamily="2" charset="-122"/>
              </a:rPr>
              <a:t>（</a:t>
            </a:r>
            <a:r>
              <a:rPr lang="en-US" altLang="zh-CN" sz="2400" b="1" dirty="0">
                <a:latin typeface="宋体" pitchFamily="2" charset="-122"/>
              </a:rPr>
              <a:t>2</a:t>
            </a:r>
            <a:r>
              <a:rPr lang="zh-CN" altLang="en-US" sz="2400" b="1" dirty="0">
                <a:latin typeface="宋体" pitchFamily="2" charset="-122"/>
              </a:rPr>
              <a:t>）赋值号</a:t>
            </a:r>
            <a:r>
              <a:rPr lang="en-US" altLang="en-US" sz="2400" b="1" dirty="0">
                <a:latin typeface="宋体" pitchFamily="2" charset="-122"/>
              </a:rPr>
              <a:t> 	  </a:t>
            </a:r>
            <a:r>
              <a:rPr lang="zh-CN" altLang="en-US" sz="2400" b="1" dirty="0">
                <a:latin typeface="宋体" pitchFamily="2" charset="-122"/>
              </a:rPr>
              <a:t>：</a:t>
            </a:r>
            <a:r>
              <a:rPr lang="en-US" altLang="en-US" sz="2400" b="1" dirty="0">
                <a:latin typeface="宋体" pitchFamily="2" charset="-122"/>
              </a:rPr>
              <a:t>=</a:t>
            </a:r>
            <a:br>
              <a:rPr lang="en-US" altLang="en-US" sz="2400" b="1" dirty="0">
                <a:latin typeface="宋体" pitchFamily="2" charset="-122"/>
              </a:rPr>
            </a:br>
            <a:r>
              <a:rPr lang="zh-CN" altLang="en-US" sz="2400" b="1" dirty="0">
                <a:latin typeface="宋体" pitchFamily="2" charset="-122"/>
              </a:rPr>
              <a:t>（</a:t>
            </a:r>
            <a:r>
              <a:rPr lang="en-US" altLang="zh-CN" sz="2400" b="1" dirty="0">
                <a:latin typeface="宋体" pitchFamily="2" charset="-122"/>
              </a:rPr>
              <a:t>3</a:t>
            </a:r>
            <a:r>
              <a:rPr lang="zh-CN" altLang="en-US" sz="2400" b="1" dirty="0">
                <a:latin typeface="宋体" pitchFamily="2" charset="-122"/>
              </a:rPr>
              <a:t>）标识符</a:t>
            </a:r>
            <a:r>
              <a:rPr lang="en-US" altLang="en-US" sz="2400" b="1" dirty="0">
                <a:latin typeface="宋体" pitchFamily="2" charset="-122"/>
              </a:rPr>
              <a:t>	  first</a:t>
            </a:r>
          </a:p>
          <a:p>
            <a:pPr eaLnBrk="1" hangingPunct="1">
              <a:spcBef>
                <a:spcPts val="0"/>
              </a:spcBef>
              <a:buFontTx/>
              <a:buNone/>
              <a:defRPr/>
            </a:pPr>
            <a:r>
              <a:rPr lang="en-US" altLang="en-US" sz="2400" b="1" dirty="0">
                <a:latin typeface="宋体" pitchFamily="2" charset="-122"/>
              </a:rPr>
              <a:t>  </a:t>
            </a:r>
            <a:r>
              <a:rPr lang="zh-CN" altLang="en-US" sz="2400" b="1" dirty="0">
                <a:latin typeface="宋体" pitchFamily="2" charset="-122"/>
              </a:rPr>
              <a:t>（</a:t>
            </a:r>
            <a:r>
              <a:rPr lang="en-US" altLang="zh-CN" sz="2400" b="1" dirty="0">
                <a:latin typeface="宋体" pitchFamily="2" charset="-122"/>
              </a:rPr>
              <a:t>4</a:t>
            </a:r>
            <a:r>
              <a:rPr lang="zh-CN" altLang="en-US" sz="2400" b="1" dirty="0">
                <a:latin typeface="宋体" pitchFamily="2" charset="-122"/>
              </a:rPr>
              <a:t>）加号</a:t>
            </a:r>
            <a:r>
              <a:rPr lang="en-US" altLang="en-US" sz="2400" b="1" dirty="0">
                <a:latin typeface="宋体" pitchFamily="2" charset="-122"/>
              </a:rPr>
              <a:t> 	  </a:t>
            </a:r>
            <a:r>
              <a:rPr lang="en-US" altLang="zh-CN" sz="2400" b="1" dirty="0">
                <a:latin typeface="宋体" pitchFamily="2" charset="-122"/>
              </a:rPr>
              <a:t>+</a:t>
            </a:r>
            <a:endParaRPr lang="en-US" altLang="en-US" sz="2400" b="1" dirty="0">
              <a:latin typeface="宋体" pitchFamily="2" charset="-122"/>
            </a:endParaRPr>
          </a:p>
          <a:p>
            <a:pPr eaLnBrk="1" hangingPunct="1">
              <a:spcBef>
                <a:spcPts val="0"/>
              </a:spcBef>
              <a:buFontTx/>
              <a:buNone/>
              <a:defRPr/>
            </a:pPr>
            <a:r>
              <a:rPr lang="en-US" altLang="en-US" sz="2400" b="1" dirty="0">
                <a:latin typeface="宋体" pitchFamily="2" charset="-122"/>
              </a:rPr>
              <a:t>  </a:t>
            </a:r>
            <a:r>
              <a:rPr lang="zh-CN" altLang="en-US" sz="2400" b="1" dirty="0">
                <a:latin typeface="宋体" pitchFamily="2" charset="-122"/>
              </a:rPr>
              <a:t>（</a:t>
            </a:r>
            <a:r>
              <a:rPr lang="en-US" altLang="zh-CN" sz="2400" b="1" dirty="0">
                <a:latin typeface="宋体" pitchFamily="2" charset="-122"/>
              </a:rPr>
              <a:t>5</a:t>
            </a:r>
            <a:r>
              <a:rPr lang="zh-CN" altLang="en-US" sz="2400" b="1" dirty="0">
                <a:latin typeface="宋体" pitchFamily="2" charset="-122"/>
              </a:rPr>
              <a:t>）标识符</a:t>
            </a:r>
            <a:r>
              <a:rPr lang="en-US" altLang="en-US" sz="2400" b="1" dirty="0">
                <a:latin typeface="宋体" pitchFamily="2" charset="-122"/>
              </a:rPr>
              <a:t>	  count</a:t>
            </a:r>
            <a:br>
              <a:rPr lang="en-US" altLang="en-US" sz="2400" b="1" dirty="0">
                <a:latin typeface="宋体" pitchFamily="2" charset="-122"/>
              </a:rPr>
            </a:br>
            <a:r>
              <a:rPr lang="zh-CN" altLang="en-US" sz="2400" b="1" dirty="0">
                <a:latin typeface="宋体" pitchFamily="2" charset="-122"/>
              </a:rPr>
              <a:t>（</a:t>
            </a:r>
            <a:r>
              <a:rPr lang="en-US" altLang="zh-CN" sz="2400" b="1" dirty="0">
                <a:latin typeface="宋体" pitchFamily="2" charset="-122"/>
              </a:rPr>
              <a:t>6</a:t>
            </a:r>
            <a:r>
              <a:rPr lang="zh-CN" altLang="en-US" sz="2400" b="1" dirty="0">
                <a:latin typeface="宋体" pitchFamily="2" charset="-122"/>
              </a:rPr>
              <a:t>）乘号</a:t>
            </a:r>
            <a:r>
              <a:rPr lang="en-US" altLang="en-US" sz="2400" b="1" dirty="0">
                <a:latin typeface="宋体" pitchFamily="2" charset="-122"/>
              </a:rPr>
              <a:t>        </a:t>
            </a:r>
            <a:r>
              <a:rPr lang="zh-CN" altLang="en-US" sz="2400" b="1" dirty="0">
                <a:latin typeface="宋体" pitchFamily="2" charset="-122"/>
              </a:rPr>
              <a:t>*</a:t>
            </a:r>
            <a:br>
              <a:rPr lang="en-US" altLang="en-US" sz="2400" b="1" dirty="0">
                <a:latin typeface="宋体" pitchFamily="2" charset="-122"/>
              </a:rPr>
            </a:br>
            <a:r>
              <a:rPr lang="zh-CN" altLang="en-US" sz="2400" b="1" dirty="0">
                <a:latin typeface="宋体" pitchFamily="2" charset="-122"/>
              </a:rPr>
              <a:t>（</a:t>
            </a:r>
            <a:r>
              <a:rPr lang="en-US" altLang="zh-CN" sz="2400" b="1" dirty="0">
                <a:latin typeface="宋体" pitchFamily="2" charset="-122"/>
              </a:rPr>
              <a:t>7</a:t>
            </a:r>
            <a:r>
              <a:rPr lang="zh-CN" altLang="en-US" sz="2400" b="1" dirty="0">
                <a:latin typeface="宋体" pitchFamily="2" charset="-122"/>
              </a:rPr>
              <a:t>）整常数</a:t>
            </a:r>
            <a:r>
              <a:rPr lang="en-US" altLang="en-US" sz="2400" b="1" dirty="0">
                <a:latin typeface="宋体" pitchFamily="2" charset="-122"/>
              </a:rPr>
              <a:t> 	  </a:t>
            </a:r>
            <a:r>
              <a:rPr lang="en-US" altLang="zh-CN" sz="2400" b="1" dirty="0">
                <a:latin typeface="宋体" pitchFamily="2" charset="-122"/>
              </a:rPr>
              <a:t>10</a:t>
            </a:r>
            <a:br>
              <a:rPr lang="en-US" altLang="en-US" sz="2400" b="1" dirty="0">
                <a:latin typeface="宋体" pitchFamily="2" charset="-122"/>
              </a:rPr>
            </a:br>
            <a:r>
              <a:rPr lang="zh-CN" altLang="en-US" sz="2400" b="1" dirty="0">
                <a:latin typeface="宋体" pitchFamily="2" charset="-122"/>
              </a:rPr>
              <a:t>（</a:t>
            </a:r>
            <a:r>
              <a:rPr lang="en-US" altLang="zh-CN" sz="2400" b="1" dirty="0">
                <a:latin typeface="宋体" pitchFamily="2" charset="-122"/>
              </a:rPr>
              <a:t>8</a:t>
            </a:r>
            <a:r>
              <a:rPr lang="zh-CN" altLang="en-US" sz="2400" b="1" dirty="0">
                <a:latin typeface="宋体" pitchFamily="2" charset="-122"/>
              </a:rPr>
              <a:t>）分号</a:t>
            </a:r>
            <a:r>
              <a:rPr lang="en-US" altLang="en-US" sz="2400" b="1" dirty="0">
                <a:latin typeface="宋体" pitchFamily="2" charset="-122"/>
              </a:rPr>
              <a:t> 	  ;</a:t>
            </a:r>
            <a:endParaRPr lang="en-US" altLang="zh-CN" sz="2400" b="1" dirty="0">
              <a:latin typeface="宋体" pitchFamily="2" charset="-122"/>
            </a:endParaRPr>
          </a:p>
          <a:p>
            <a:pPr marL="0" indent="0" eaLnBrk="1" hangingPunct="1">
              <a:buFontTx/>
              <a:buNone/>
              <a:defRPr/>
            </a:pPr>
            <a:r>
              <a:rPr lang="en-US" altLang="zh-CN" sz="2400" b="1" dirty="0">
                <a:latin typeface="宋体" pitchFamily="2" charset="-122"/>
              </a:rPr>
              <a:t>    </a:t>
            </a:r>
            <a:r>
              <a:rPr lang="zh-CN" altLang="en-US" sz="2400" b="1" dirty="0">
                <a:latin typeface="宋体" pitchFamily="2" charset="-122"/>
              </a:rPr>
              <a:t>单词符号是由</a:t>
            </a:r>
            <a:r>
              <a:rPr lang="zh-CN" altLang="en-US" sz="2400" b="1" dirty="0">
                <a:solidFill>
                  <a:srgbClr val="FF6600"/>
                </a:solidFill>
                <a:latin typeface="宋体" pitchFamily="2" charset="-122"/>
              </a:rPr>
              <a:t>词法规则</a:t>
            </a:r>
            <a:r>
              <a:rPr lang="zh-CN" altLang="en-US" sz="2400" b="1" dirty="0">
                <a:latin typeface="宋体" pitchFamily="2" charset="-122"/>
              </a:rPr>
              <a:t>所确定的。词法规定了字母表中哪样的字符串是一个单词符号。经过词法分析后语句为：</a:t>
            </a:r>
          </a:p>
          <a:p>
            <a:pPr eaLnBrk="1" hangingPunct="1">
              <a:buFontTx/>
              <a:buNone/>
              <a:defRPr/>
            </a:pPr>
            <a:endParaRPr lang="en-US" altLang="en-US" sz="2400" b="1" dirty="0">
              <a:latin typeface="宋体" pitchFamily="2" charset="-122"/>
            </a:endParaRPr>
          </a:p>
          <a:p>
            <a:pPr lvl="1" eaLnBrk="1" hangingPunct="1">
              <a:lnSpc>
                <a:spcPct val="90000"/>
              </a:lnSpc>
              <a:buFontTx/>
              <a:buNone/>
              <a:defRPr/>
            </a:pPr>
            <a:endParaRPr lang="zh-CN" altLang="en-US" sz="2400" b="1" dirty="0">
              <a:latin typeface="宋体" pitchFamily="2" charset="-122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609600" y="762000"/>
            <a:ext cx="8229600" cy="762000"/>
          </a:xfrm>
          <a:prstGeom prst="rect">
            <a:avLst/>
          </a:prstGeom>
          <a:noFill/>
          <a:ln>
            <a:noFill/>
          </a:ln>
          <a:effectLst/>
        </p:spPr>
        <p:txBody>
          <a:bodyPr anchor="ctr"/>
          <a:lstStyle/>
          <a:p>
            <a:pPr>
              <a:defRPr/>
            </a:pPr>
            <a:r>
              <a:rPr lang="en-US" altLang="en-US" sz="2800" b="1" kern="0" dirty="0">
                <a:latin typeface="宋体" pitchFamily="2" charset="-122"/>
                <a:ea typeface="宋体" pitchFamily="2" charset="-122"/>
                <a:cs typeface="+mj-cs"/>
              </a:rPr>
              <a:t>sum  :=  first  +  count  *  </a:t>
            </a:r>
            <a:r>
              <a:rPr lang="en-US" altLang="zh-CN" sz="2800" b="1" kern="0" dirty="0">
                <a:latin typeface="宋体" pitchFamily="2" charset="-122"/>
                <a:ea typeface="宋体" pitchFamily="2" charset="-122"/>
                <a:cs typeface="+mj-cs"/>
              </a:rPr>
              <a:t>10</a:t>
            </a:r>
            <a:r>
              <a:rPr lang="en-US" altLang="en-US" sz="2800" b="1" kern="0" dirty="0">
                <a:latin typeface="宋体" pitchFamily="2" charset="-122"/>
                <a:ea typeface="宋体" pitchFamily="2" charset="-122"/>
                <a:cs typeface="+mj-cs"/>
              </a:rPr>
              <a:t>;</a:t>
            </a:r>
            <a:endParaRPr lang="en-US" altLang="zh-CN" sz="3600" b="1" kern="0" dirty="0">
              <a:latin typeface="宋体" pitchFamily="2" charset="-122"/>
              <a:ea typeface="宋体" pitchFamily="2" charset="-122"/>
              <a:cs typeface="+mj-cs"/>
            </a:endParaRP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457200" y="381000"/>
            <a:ext cx="8229600" cy="334963"/>
          </a:xfrm>
          <a:prstGeom prst="rect">
            <a:avLst/>
          </a:prstGeom>
          <a:noFill/>
          <a:ln>
            <a:noFill/>
          </a:ln>
          <a:effectLst/>
        </p:spPr>
        <p:txBody>
          <a:bodyPr anchor="ctr"/>
          <a:lstStyle/>
          <a:p>
            <a:pPr>
              <a:defRPr/>
            </a:pPr>
            <a:r>
              <a:rPr lang="zh-CN" altLang="en-US" sz="2800" b="1" kern="0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  <a:cs typeface="+mj-cs"/>
              </a:rPr>
              <a:t>词法分析</a:t>
            </a:r>
          </a:p>
        </p:txBody>
      </p:sp>
      <p:sp>
        <p:nvSpPr>
          <p:cNvPr id="55301" name="灯片编号占位符 1"/>
          <p:cNvSpPr txBox="1">
            <a:spLocks/>
          </p:cNvSpPr>
          <p:nvPr/>
        </p:nvSpPr>
        <p:spPr bwMode="auto">
          <a:xfrm>
            <a:off x="6553200" y="6172200"/>
            <a:ext cx="21336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 eaLnBrk="0" hangingPunct="0"/>
            <a:fld id="{ED44768E-0D9A-46C2-AF81-9F9FC7740448}" type="slidenum">
              <a:rPr lang="en-US" altLang="zh-CN">
                <a:ea typeface="微软雅黑" pitchFamily="34" charset="-122"/>
              </a:rPr>
              <a:pPr algn="ctr" eaLnBrk="0" hangingPunct="0"/>
              <a:t>33</a:t>
            </a:fld>
            <a:endParaRPr lang="en-US" altLang="zh-CN">
              <a:ea typeface="微软雅黑" pitchFamily="34" charset="-122"/>
            </a:endParaRPr>
          </a:p>
          <a:p>
            <a:pPr algn="ctr" eaLnBrk="0" hangingPunct="0"/>
            <a:endParaRPr lang="en-US" altLang="zh-CN">
              <a:ea typeface="微软雅黑" pitchFamily="34" charset="-122"/>
            </a:endParaRPr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 bwMode="auto">
          <a:xfrm>
            <a:off x="1219200" y="5410200"/>
            <a:ext cx="8229600" cy="762000"/>
          </a:xfrm>
          <a:prstGeom prst="rect">
            <a:avLst/>
          </a:prstGeom>
          <a:noFill/>
          <a:ln>
            <a:noFill/>
          </a:ln>
          <a:effectLst/>
        </p:spPr>
        <p:txBody>
          <a:bodyPr anchor="ctr"/>
          <a:lstStyle/>
          <a:p>
            <a:pPr>
              <a:defRPr/>
            </a:pPr>
            <a:r>
              <a:rPr lang="en-US" altLang="zh-CN" sz="2800" b="1" kern="0" dirty="0">
                <a:latin typeface="宋体" pitchFamily="2" charset="-122"/>
                <a:ea typeface="宋体" pitchFamily="2" charset="-122"/>
                <a:cs typeface="+mj-cs"/>
              </a:rPr>
              <a:t>id1</a:t>
            </a:r>
            <a:r>
              <a:rPr lang="en-US" altLang="en-US" sz="2800" b="1" kern="0" dirty="0">
                <a:latin typeface="宋体" pitchFamily="2" charset="-122"/>
                <a:ea typeface="宋体" pitchFamily="2" charset="-122"/>
                <a:cs typeface="+mj-cs"/>
              </a:rPr>
              <a:t> :=  </a:t>
            </a:r>
            <a:r>
              <a:rPr lang="en-US" altLang="zh-CN" sz="2800" b="1" kern="0" dirty="0">
                <a:latin typeface="宋体" pitchFamily="2" charset="-122"/>
                <a:ea typeface="宋体" pitchFamily="2" charset="-122"/>
                <a:cs typeface="+mj-cs"/>
              </a:rPr>
              <a:t>id2</a:t>
            </a:r>
            <a:r>
              <a:rPr lang="en-US" altLang="en-US" sz="2800" b="1" kern="0" dirty="0">
                <a:latin typeface="宋体" pitchFamily="2" charset="-122"/>
                <a:ea typeface="宋体" pitchFamily="2" charset="-122"/>
                <a:cs typeface="+mj-cs"/>
              </a:rPr>
              <a:t>  +  </a:t>
            </a:r>
            <a:r>
              <a:rPr lang="en-US" altLang="zh-CN" sz="2800" b="1" kern="0" dirty="0">
                <a:latin typeface="宋体" pitchFamily="2" charset="-122"/>
                <a:ea typeface="宋体" pitchFamily="2" charset="-122"/>
                <a:cs typeface="+mj-cs"/>
              </a:rPr>
              <a:t>id3</a:t>
            </a:r>
            <a:r>
              <a:rPr lang="en-US" altLang="en-US" sz="2800" b="1" kern="0" dirty="0">
                <a:latin typeface="宋体" pitchFamily="2" charset="-122"/>
                <a:ea typeface="宋体" pitchFamily="2" charset="-122"/>
                <a:cs typeface="+mj-cs"/>
              </a:rPr>
              <a:t>  *  </a:t>
            </a:r>
            <a:r>
              <a:rPr lang="en-US" altLang="zh-CN" sz="2800" b="1" kern="0" dirty="0">
                <a:latin typeface="宋体" pitchFamily="2" charset="-122"/>
                <a:ea typeface="宋体" pitchFamily="2" charset="-122"/>
                <a:cs typeface="+mj-cs"/>
              </a:rPr>
              <a:t>10</a:t>
            </a:r>
            <a:r>
              <a:rPr lang="en-US" altLang="en-US" sz="2800" b="1" kern="0" dirty="0">
                <a:latin typeface="宋体" pitchFamily="2" charset="-122"/>
                <a:ea typeface="宋体" pitchFamily="2" charset="-122"/>
                <a:cs typeface="+mj-cs"/>
              </a:rPr>
              <a:t>;</a:t>
            </a:r>
            <a:endParaRPr lang="en-US" altLang="zh-CN" sz="3600" b="1" kern="0" dirty="0">
              <a:latin typeface="宋体" pitchFamily="2" charset="-122"/>
              <a:ea typeface="宋体" pitchFamily="2" charset="-122"/>
              <a:cs typeface="+mj-cs"/>
            </a:endParaRPr>
          </a:p>
        </p:txBody>
      </p:sp>
    </p:spTree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42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28600" y="228600"/>
            <a:ext cx="7037388" cy="628650"/>
          </a:xfrm>
          <a:prstGeom prst="rect">
            <a:avLst/>
          </a:prstGeom>
        </p:spPr>
        <p:txBody>
          <a:bodyPr lIns="92075" tIns="46038" rIns="92075" bIns="46038"/>
          <a:lstStyle/>
          <a:p>
            <a:pPr eaLnBrk="1" hangingPunct="1">
              <a:defRPr/>
            </a:pPr>
            <a:r>
              <a:rPr lang="zh-CN" altLang="en-US" sz="2800" b="1" dirty="0">
                <a:latin typeface="+mn-ea"/>
                <a:ea typeface="+mn-ea"/>
                <a:cs typeface="Arial Unicode MS" pitchFamily="34" charset="-122"/>
              </a:rPr>
              <a:t>词法分析程序的自动构造工具</a:t>
            </a:r>
          </a:p>
        </p:txBody>
      </p:sp>
      <p:sp>
        <p:nvSpPr>
          <p:cNvPr id="56322" name="Text Box 4"/>
          <p:cNvSpPr txBox="1">
            <a:spLocks noChangeArrowheads="1"/>
          </p:cNvSpPr>
          <p:nvPr/>
        </p:nvSpPr>
        <p:spPr bwMode="auto">
          <a:xfrm>
            <a:off x="533400" y="990600"/>
            <a:ext cx="7467600" cy="1114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712788" indent="-712788">
              <a:lnSpc>
                <a:spcPct val="150000"/>
              </a:lnSpc>
              <a:spcBef>
                <a:spcPct val="50000"/>
              </a:spcBef>
            </a:pPr>
            <a:r>
              <a:rPr lang="en-US" altLang="zh-CN" sz="2400" b="1">
                <a:latin typeface="宋体" charset="-122"/>
              </a:rPr>
              <a:t>LEX</a:t>
            </a:r>
            <a:r>
              <a:rPr lang="zh-CN" altLang="en-US" sz="2400" b="1">
                <a:latin typeface="宋体" charset="-122"/>
              </a:rPr>
              <a:t>：</a:t>
            </a:r>
            <a:r>
              <a:rPr lang="en-US" altLang="zh-CN" sz="2400" b="1">
                <a:latin typeface="宋体" charset="-122"/>
              </a:rPr>
              <a:t>windows</a:t>
            </a:r>
            <a:r>
              <a:rPr lang="zh-CN" altLang="en-US" sz="2400" b="1">
                <a:latin typeface="宋体" charset="-122"/>
              </a:rPr>
              <a:t>中</a:t>
            </a:r>
            <a:r>
              <a:rPr lang="en-US" altLang="zh-CN" sz="2400" b="1">
                <a:latin typeface="宋体" charset="-122"/>
              </a:rPr>
              <a:t>FLEX</a:t>
            </a:r>
            <a:r>
              <a:rPr lang="zh-CN" altLang="en-US" sz="2400" b="1">
                <a:latin typeface="宋体" charset="-122"/>
              </a:rPr>
              <a:t>，词法分析程序生成工具，实现词法分析程序的自动生成。</a:t>
            </a:r>
          </a:p>
        </p:txBody>
      </p:sp>
      <p:sp>
        <p:nvSpPr>
          <p:cNvPr id="16" name="Text Box 33"/>
          <p:cNvSpPr txBox="1">
            <a:spLocks noChangeArrowheads="1"/>
          </p:cNvSpPr>
          <p:nvPr/>
        </p:nvSpPr>
        <p:spPr bwMode="auto">
          <a:xfrm>
            <a:off x="1458913" y="2543175"/>
            <a:ext cx="1008062" cy="8620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000" b="1">
                <a:latin typeface="宋体" charset="-122"/>
                <a:cs typeface="Times New Roman" pitchFamily="18" charset="0"/>
              </a:rPr>
              <a:t>LEX</a:t>
            </a:r>
          </a:p>
          <a:p>
            <a:pPr algn="ctr">
              <a:spcBef>
                <a:spcPct val="50000"/>
              </a:spcBef>
            </a:pPr>
            <a:r>
              <a:rPr lang="zh-CN" altLang="en-US" sz="2000" b="1">
                <a:latin typeface="宋体" charset="-122"/>
                <a:cs typeface="Times New Roman" pitchFamily="18" charset="0"/>
              </a:rPr>
              <a:t>源程序</a:t>
            </a:r>
          </a:p>
        </p:txBody>
      </p:sp>
      <p:sp>
        <p:nvSpPr>
          <p:cNvPr id="56324" name="Line 38"/>
          <p:cNvSpPr>
            <a:spLocks noChangeShapeType="1"/>
          </p:cNvSpPr>
          <p:nvPr/>
        </p:nvSpPr>
        <p:spPr bwMode="auto">
          <a:xfrm>
            <a:off x="2466975" y="2970213"/>
            <a:ext cx="936625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</p:spPr>
        <p:txBody>
          <a:bodyPr wrap="none"/>
          <a:lstStyle/>
          <a:p>
            <a:endParaRPr lang="zh-CN" altLang="en-US"/>
          </a:p>
        </p:txBody>
      </p:sp>
      <p:sp>
        <p:nvSpPr>
          <p:cNvPr id="56325" name="Text Box 44"/>
          <p:cNvSpPr txBox="1">
            <a:spLocks noChangeArrowheads="1"/>
          </p:cNvSpPr>
          <p:nvPr/>
        </p:nvSpPr>
        <p:spPr bwMode="auto">
          <a:xfrm>
            <a:off x="3403600" y="2543175"/>
            <a:ext cx="1223963" cy="8620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000" b="1">
                <a:latin typeface="宋体" charset="-122"/>
                <a:cs typeface="Times New Roman" pitchFamily="18" charset="0"/>
              </a:rPr>
              <a:t>LEX</a:t>
            </a:r>
          </a:p>
          <a:p>
            <a:pPr algn="ctr">
              <a:spcBef>
                <a:spcPct val="50000"/>
              </a:spcBef>
            </a:pPr>
            <a:r>
              <a:rPr lang="zh-CN" altLang="en-US" sz="2000" b="1">
                <a:latin typeface="宋体" charset="-122"/>
                <a:cs typeface="Times New Roman" pitchFamily="18" charset="0"/>
              </a:rPr>
              <a:t>编译程序</a:t>
            </a:r>
          </a:p>
        </p:txBody>
      </p:sp>
      <p:sp>
        <p:nvSpPr>
          <p:cNvPr id="19" name="Text Box 33"/>
          <p:cNvSpPr txBox="1">
            <a:spLocks noChangeArrowheads="1"/>
          </p:cNvSpPr>
          <p:nvPr/>
        </p:nvSpPr>
        <p:spPr bwMode="auto">
          <a:xfrm>
            <a:off x="5562600" y="2609850"/>
            <a:ext cx="1225550" cy="7080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2000" b="1">
                <a:latin typeface="宋体" charset="-122"/>
                <a:cs typeface="Times New Roman" pitchFamily="18" charset="0"/>
              </a:rPr>
              <a:t>词法分析源程序</a:t>
            </a:r>
          </a:p>
        </p:txBody>
      </p:sp>
      <p:sp>
        <p:nvSpPr>
          <p:cNvPr id="56327" name="Line 38"/>
          <p:cNvSpPr>
            <a:spLocks noChangeShapeType="1"/>
          </p:cNvSpPr>
          <p:nvPr/>
        </p:nvSpPr>
        <p:spPr bwMode="auto">
          <a:xfrm>
            <a:off x="4627563" y="2970213"/>
            <a:ext cx="936625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</p:spPr>
        <p:txBody>
          <a:bodyPr wrap="none"/>
          <a:lstStyle/>
          <a:p>
            <a:endParaRPr lang="zh-CN" altLang="en-US"/>
          </a:p>
        </p:txBody>
      </p:sp>
      <p:sp>
        <p:nvSpPr>
          <p:cNvPr id="21" name="Text Box 33"/>
          <p:cNvSpPr txBox="1">
            <a:spLocks noChangeArrowheads="1"/>
          </p:cNvSpPr>
          <p:nvPr/>
        </p:nvSpPr>
        <p:spPr bwMode="auto">
          <a:xfrm>
            <a:off x="1458913" y="2786063"/>
            <a:ext cx="1008062" cy="400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000" b="1">
                <a:latin typeface="宋体" charset="-122"/>
                <a:cs typeface="Times New Roman" pitchFamily="18" charset="0"/>
              </a:rPr>
              <a:t>Lex.l</a:t>
            </a:r>
          </a:p>
        </p:txBody>
      </p:sp>
      <p:sp>
        <p:nvSpPr>
          <p:cNvPr id="22" name="Text Box 33"/>
          <p:cNvSpPr txBox="1">
            <a:spLocks noChangeArrowheads="1"/>
          </p:cNvSpPr>
          <p:nvPr/>
        </p:nvSpPr>
        <p:spPr bwMode="auto">
          <a:xfrm>
            <a:off x="5562600" y="2786063"/>
            <a:ext cx="1225550" cy="400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000" b="1">
                <a:latin typeface="宋体" charset="-122"/>
                <a:cs typeface="Times New Roman" pitchFamily="18" charset="0"/>
              </a:rPr>
              <a:t>Lex.yy.c</a:t>
            </a:r>
            <a:endParaRPr lang="zh-CN" altLang="en-US" sz="2000" b="1">
              <a:latin typeface="宋体" charset="-122"/>
              <a:cs typeface="Times New Roman" pitchFamily="18" charset="0"/>
            </a:endParaRPr>
          </a:p>
        </p:txBody>
      </p:sp>
      <p:sp>
        <p:nvSpPr>
          <p:cNvPr id="23" name="Line 38"/>
          <p:cNvSpPr>
            <a:spLocks noChangeShapeType="1"/>
          </p:cNvSpPr>
          <p:nvPr/>
        </p:nvSpPr>
        <p:spPr bwMode="auto">
          <a:xfrm>
            <a:off x="2466975" y="4122738"/>
            <a:ext cx="936625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</p:spPr>
        <p:txBody>
          <a:bodyPr wrap="none"/>
          <a:lstStyle/>
          <a:p>
            <a:endParaRPr lang="zh-CN" altLang="en-US"/>
          </a:p>
        </p:txBody>
      </p:sp>
      <p:sp>
        <p:nvSpPr>
          <p:cNvPr id="24" name="Text Box 44"/>
          <p:cNvSpPr txBox="1">
            <a:spLocks noChangeArrowheads="1"/>
          </p:cNvSpPr>
          <p:nvPr/>
        </p:nvSpPr>
        <p:spPr bwMode="auto">
          <a:xfrm>
            <a:off x="3403600" y="3695700"/>
            <a:ext cx="1223963" cy="8620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000" b="1">
                <a:latin typeface="宋体" charset="-122"/>
                <a:cs typeface="Times New Roman" pitchFamily="18" charset="0"/>
              </a:rPr>
              <a:t>C</a:t>
            </a:r>
            <a:r>
              <a:rPr lang="zh-CN" altLang="en-US" sz="2000" b="1">
                <a:latin typeface="宋体" charset="-122"/>
                <a:cs typeface="Times New Roman" pitchFamily="18" charset="0"/>
              </a:rPr>
              <a:t>语言</a:t>
            </a:r>
            <a:endParaRPr lang="en-US" altLang="zh-CN" sz="2000" b="1">
              <a:latin typeface="宋体" charset="-122"/>
              <a:cs typeface="Times New Roman" pitchFamily="18" charset="0"/>
            </a:endParaRPr>
          </a:p>
          <a:p>
            <a:pPr algn="ctr">
              <a:spcBef>
                <a:spcPct val="50000"/>
              </a:spcBef>
            </a:pPr>
            <a:r>
              <a:rPr lang="zh-CN" altLang="en-US" sz="2000" b="1">
                <a:latin typeface="宋体" charset="-122"/>
                <a:cs typeface="Times New Roman" pitchFamily="18" charset="0"/>
              </a:rPr>
              <a:t>编译程序</a:t>
            </a:r>
          </a:p>
        </p:txBody>
      </p:sp>
      <p:sp>
        <p:nvSpPr>
          <p:cNvPr id="25" name="Line 38"/>
          <p:cNvSpPr>
            <a:spLocks noChangeShapeType="1"/>
          </p:cNvSpPr>
          <p:nvPr/>
        </p:nvSpPr>
        <p:spPr bwMode="auto">
          <a:xfrm>
            <a:off x="4627563" y="4122738"/>
            <a:ext cx="936625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</p:spPr>
        <p:txBody>
          <a:bodyPr wrap="none"/>
          <a:lstStyle/>
          <a:p>
            <a:endParaRPr lang="zh-CN" altLang="en-US"/>
          </a:p>
        </p:txBody>
      </p:sp>
      <p:sp>
        <p:nvSpPr>
          <p:cNvPr id="26" name="Text Box 33"/>
          <p:cNvSpPr txBox="1">
            <a:spLocks noChangeArrowheads="1"/>
          </p:cNvSpPr>
          <p:nvPr/>
        </p:nvSpPr>
        <p:spPr bwMode="auto">
          <a:xfrm>
            <a:off x="1219200" y="3938588"/>
            <a:ext cx="1247775" cy="400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000" b="1">
                <a:latin typeface="宋体" charset="-122"/>
                <a:cs typeface="Times New Roman" pitchFamily="18" charset="0"/>
              </a:rPr>
              <a:t>Lex.yy.c</a:t>
            </a:r>
          </a:p>
        </p:txBody>
      </p:sp>
      <p:sp>
        <p:nvSpPr>
          <p:cNvPr id="27" name="Text Box 33"/>
          <p:cNvSpPr txBox="1">
            <a:spLocks noChangeArrowheads="1"/>
          </p:cNvSpPr>
          <p:nvPr/>
        </p:nvSpPr>
        <p:spPr bwMode="auto">
          <a:xfrm>
            <a:off x="5562600" y="3938588"/>
            <a:ext cx="1225550" cy="400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000" b="1">
                <a:latin typeface="宋体" charset="-122"/>
                <a:cs typeface="Times New Roman" pitchFamily="18" charset="0"/>
              </a:rPr>
              <a:t>a.exe</a:t>
            </a:r>
            <a:endParaRPr lang="zh-CN" altLang="en-US" sz="2000" b="1">
              <a:latin typeface="宋体" charset="-122"/>
              <a:cs typeface="Times New Roman" pitchFamily="18" charset="0"/>
            </a:endParaRPr>
          </a:p>
        </p:txBody>
      </p:sp>
      <p:sp>
        <p:nvSpPr>
          <p:cNvPr id="28" name="Line 38"/>
          <p:cNvSpPr>
            <a:spLocks noChangeShapeType="1"/>
          </p:cNvSpPr>
          <p:nvPr/>
        </p:nvSpPr>
        <p:spPr bwMode="auto">
          <a:xfrm>
            <a:off x="2466975" y="5203825"/>
            <a:ext cx="936625" cy="1588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</p:spPr>
        <p:txBody>
          <a:bodyPr wrap="none"/>
          <a:lstStyle/>
          <a:p>
            <a:endParaRPr lang="zh-CN" altLang="en-US"/>
          </a:p>
        </p:txBody>
      </p:sp>
      <p:sp>
        <p:nvSpPr>
          <p:cNvPr id="29" name="Text Box 44"/>
          <p:cNvSpPr txBox="1">
            <a:spLocks noChangeArrowheads="1"/>
          </p:cNvSpPr>
          <p:nvPr/>
        </p:nvSpPr>
        <p:spPr bwMode="auto">
          <a:xfrm>
            <a:off x="3403600" y="4778375"/>
            <a:ext cx="1223963" cy="8604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000" b="1">
                <a:latin typeface="宋体" charset="-122"/>
                <a:cs typeface="Times New Roman" pitchFamily="18" charset="0"/>
              </a:rPr>
              <a:t>C</a:t>
            </a:r>
            <a:r>
              <a:rPr lang="zh-CN" altLang="en-US" sz="2000" b="1">
                <a:latin typeface="宋体" charset="-122"/>
                <a:cs typeface="Times New Roman" pitchFamily="18" charset="0"/>
              </a:rPr>
              <a:t>语言</a:t>
            </a:r>
            <a:endParaRPr lang="en-US" altLang="zh-CN" sz="2000" b="1">
              <a:latin typeface="宋体" charset="-122"/>
              <a:cs typeface="Times New Roman" pitchFamily="18" charset="0"/>
            </a:endParaRPr>
          </a:p>
          <a:p>
            <a:pPr algn="ctr">
              <a:spcBef>
                <a:spcPct val="50000"/>
              </a:spcBef>
            </a:pPr>
            <a:r>
              <a:rPr lang="zh-CN" altLang="en-US" sz="2000" b="1">
                <a:latin typeface="宋体" charset="-122"/>
                <a:cs typeface="Times New Roman" pitchFamily="18" charset="0"/>
              </a:rPr>
              <a:t>编译程序</a:t>
            </a:r>
          </a:p>
        </p:txBody>
      </p:sp>
      <p:sp>
        <p:nvSpPr>
          <p:cNvPr id="30" name="Line 38"/>
          <p:cNvSpPr>
            <a:spLocks noChangeShapeType="1"/>
          </p:cNvSpPr>
          <p:nvPr/>
        </p:nvSpPr>
        <p:spPr bwMode="auto">
          <a:xfrm>
            <a:off x="4627563" y="5205413"/>
            <a:ext cx="936625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</p:spPr>
        <p:txBody>
          <a:bodyPr wrap="none"/>
          <a:lstStyle/>
          <a:p>
            <a:endParaRPr lang="zh-CN" altLang="en-US"/>
          </a:p>
        </p:txBody>
      </p:sp>
      <p:sp>
        <p:nvSpPr>
          <p:cNvPr id="31" name="Text Box 33"/>
          <p:cNvSpPr txBox="1">
            <a:spLocks noChangeArrowheads="1"/>
          </p:cNvSpPr>
          <p:nvPr/>
        </p:nvSpPr>
        <p:spPr bwMode="auto">
          <a:xfrm>
            <a:off x="1314450" y="5021263"/>
            <a:ext cx="1152525" cy="400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2000" b="1">
                <a:latin typeface="宋体" charset="-122"/>
                <a:cs typeface="Times New Roman" pitchFamily="18" charset="0"/>
              </a:rPr>
              <a:t>输入串</a:t>
            </a:r>
            <a:endParaRPr lang="en-US" altLang="zh-CN" sz="2000" b="1">
              <a:latin typeface="宋体" charset="-122"/>
              <a:cs typeface="Times New Roman" pitchFamily="18" charset="0"/>
            </a:endParaRPr>
          </a:p>
        </p:txBody>
      </p:sp>
      <p:sp>
        <p:nvSpPr>
          <p:cNvPr id="32" name="Text Box 33"/>
          <p:cNvSpPr txBox="1">
            <a:spLocks noChangeArrowheads="1"/>
          </p:cNvSpPr>
          <p:nvPr/>
        </p:nvSpPr>
        <p:spPr bwMode="auto">
          <a:xfrm>
            <a:off x="5562600" y="5021263"/>
            <a:ext cx="1512888" cy="400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2000" b="1">
                <a:latin typeface="宋体" charset="-122"/>
                <a:cs typeface="Times New Roman" pitchFamily="18" charset="0"/>
              </a:rPr>
              <a:t>单词符号串</a:t>
            </a:r>
          </a:p>
        </p:txBody>
      </p:sp>
      <p:sp>
        <p:nvSpPr>
          <p:cNvPr id="56340" name="灯片编号占位符 1"/>
          <p:cNvSpPr txBox="1">
            <a:spLocks/>
          </p:cNvSpPr>
          <p:nvPr/>
        </p:nvSpPr>
        <p:spPr bwMode="auto">
          <a:xfrm>
            <a:off x="6553200" y="6172200"/>
            <a:ext cx="21336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 eaLnBrk="0" hangingPunct="0"/>
            <a:fld id="{D0ADB0C8-F284-4C90-8B29-3463DAD673B9}" type="slidenum">
              <a:rPr lang="en-US" altLang="zh-CN">
                <a:ea typeface="微软雅黑" pitchFamily="34" charset="-122"/>
              </a:rPr>
              <a:pPr algn="ctr" eaLnBrk="0" hangingPunct="0"/>
              <a:t>34</a:t>
            </a:fld>
            <a:endParaRPr lang="en-US" altLang="zh-CN">
              <a:ea typeface="微软雅黑" pitchFamily="34" charset="-122"/>
            </a:endParaRPr>
          </a:p>
          <a:p>
            <a:pPr algn="ctr" eaLnBrk="0" hangingPunct="0"/>
            <a:endParaRPr lang="en-US" altLang="zh-CN">
              <a:ea typeface="微软雅黑" pitchFamily="34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xit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" presetClass="exit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9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457200" y="381000"/>
            <a:ext cx="8229600" cy="334963"/>
          </a:xfrm>
          <a:prstGeom prst="rect">
            <a:avLst/>
          </a:prstGeom>
          <a:noFill/>
          <a:ln>
            <a:noFill/>
          </a:ln>
          <a:effectLst/>
        </p:spPr>
        <p:txBody>
          <a:bodyPr anchor="ctr"/>
          <a:lstStyle/>
          <a:p>
            <a:pPr>
              <a:defRPr/>
            </a:pPr>
            <a:r>
              <a:rPr lang="zh-CN" altLang="en-US" sz="2800" b="1" kern="0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  <a:cs typeface="+mj-cs"/>
              </a:rPr>
              <a:t>语法分析（</a:t>
            </a:r>
            <a:r>
              <a:rPr lang="en-US" altLang="zh-CN" sz="2800" b="1" kern="0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  <a:cs typeface="+mj-cs"/>
              </a:rPr>
              <a:t>Syntax </a:t>
            </a:r>
            <a:r>
              <a:rPr lang="en-US" altLang="zh-CN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 Analysis</a:t>
            </a:r>
            <a:r>
              <a:rPr lang="zh-CN" altLang="en-US" sz="2800" b="1" kern="0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  <a:cs typeface="+mj-cs"/>
              </a:rPr>
              <a:t>）</a:t>
            </a:r>
          </a:p>
        </p:txBody>
      </p:sp>
      <p:grpSp>
        <p:nvGrpSpPr>
          <p:cNvPr id="57346" name="Group 2"/>
          <p:cNvGrpSpPr>
            <a:grpSpLocks/>
          </p:cNvGrpSpPr>
          <p:nvPr/>
        </p:nvGrpSpPr>
        <p:grpSpPr bwMode="auto">
          <a:xfrm>
            <a:off x="1066800" y="1065213"/>
            <a:ext cx="6667500" cy="4878387"/>
            <a:chOff x="944" y="719"/>
            <a:chExt cx="4200" cy="3073"/>
          </a:xfrm>
        </p:grpSpPr>
        <p:sp>
          <p:nvSpPr>
            <p:cNvPr id="57349" name="Text Box 3"/>
            <p:cNvSpPr txBox="1">
              <a:spLocks noChangeAspect="1" noChangeArrowheads="1"/>
            </p:cNvSpPr>
            <p:nvPr/>
          </p:nvSpPr>
          <p:spPr bwMode="auto">
            <a:xfrm>
              <a:off x="2274" y="719"/>
              <a:ext cx="1566" cy="2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r>
                <a:rPr lang="zh-CN" altLang="en-US" b="1">
                  <a:latin typeface="Times New Roman" pitchFamily="18" charset="0"/>
                </a:rPr>
                <a:t>源程序</a:t>
              </a:r>
            </a:p>
          </p:txBody>
        </p:sp>
        <p:sp>
          <p:nvSpPr>
            <p:cNvPr id="57350" name="Rectangle 4"/>
            <p:cNvSpPr>
              <a:spLocks noChangeArrowheads="1"/>
            </p:cNvSpPr>
            <p:nvPr/>
          </p:nvSpPr>
          <p:spPr bwMode="auto">
            <a:xfrm>
              <a:off x="2349" y="777"/>
              <a:ext cx="2469" cy="28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/>
              <a:endParaRPr lang="zh-CN" altLang="en-US">
                <a:ea typeface="微软雅黑" pitchFamily="34" charset="-122"/>
              </a:endParaRPr>
            </a:p>
          </p:txBody>
        </p:sp>
        <p:sp>
          <p:nvSpPr>
            <p:cNvPr id="57351" name="Rectangle 5"/>
            <p:cNvSpPr>
              <a:spLocks noChangeArrowheads="1"/>
            </p:cNvSpPr>
            <p:nvPr/>
          </p:nvSpPr>
          <p:spPr bwMode="auto">
            <a:xfrm>
              <a:off x="944" y="748"/>
              <a:ext cx="2469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endParaRPr kumimoji="1" lang="zh-CN" altLang="zh-CN" sz="2400">
                <a:latin typeface="Tahoma" pitchFamily="34" charset="0"/>
              </a:endParaRPr>
            </a:p>
          </p:txBody>
        </p:sp>
        <p:sp>
          <p:nvSpPr>
            <p:cNvPr id="57352" name="Rectangle 6"/>
            <p:cNvSpPr>
              <a:spLocks noChangeArrowheads="1"/>
            </p:cNvSpPr>
            <p:nvPr/>
          </p:nvSpPr>
          <p:spPr bwMode="auto">
            <a:xfrm>
              <a:off x="2349" y="777"/>
              <a:ext cx="2469" cy="28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/>
              <a:endParaRPr lang="zh-CN" altLang="en-US">
                <a:ea typeface="微软雅黑" pitchFamily="34" charset="-122"/>
              </a:endParaRPr>
            </a:p>
          </p:txBody>
        </p:sp>
        <p:sp>
          <p:nvSpPr>
            <p:cNvPr id="57353" name="Rectangle 7"/>
            <p:cNvSpPr>
              <a:spLocks noChangeArrowheads="1"/>
            </p:cNvSpPr>
            <p:nvPr/>
          </p:nvSpPr>
          <p:spPr bwMode="auto">
            <a:xfrm>
              <a:off x="944" y="748"/>
              <a:ext cx="2469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endParaRPr kumimoji="1" lang="zh-CN" altLang="zh-CN" sz="2400">
                <a:latin typeface="Tahoma" pitchFamily="34" charset="0"/>
              </a:endParaRPr>
            </a:p>
          </p:txBody>
        </p:sp>
        <p:sp>
          <p:nvSpPr>
            <p:cNvPr id="57354" name="Rectangle 8"/>
            <p:cNvSpPr>
              <a:spLocks noChangeArrowheads="1"/>
            </p:cNvSpPr>
            <p:nvPr/>
          </p:nvSpPr>
          <p:spPr bwMode="auto">
            <a:xfrm>
              <a:off x="2349" y="777"/>
              <a:ext cx="2469" cy="28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/>
              <a:endParaRPr lang="zh-CN" altLang="en-US">
                <a:ea typeface="微软雅黑" pitchFamily="34" charset="-122"/>
              </a:endParaRPr>
            </a:p>
          </p:txBody>
        </p:sp>
        <p:sp>
          <p:nvSpPr>
            <p:cNvPr id="57355" name="Text Box 9"/>
            <p:cNvSpPr txBox="1">
              <a:spLocks noChangeAspect="1" noChangeArrowheads="1"/>
            </p:cNvSpPr>
            <p:nvPr/>
          </p:nvSpPr>
          <p:spPr bwMode="auto">
            <a:xfrm>
              <a:off x="2284" y="1952"/>
              <a:ext cx="1565" cy="20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r>
                <a:rPr lang="zh-CN" altLang="en-US" b="1">
                  <a:latin typeface="Times New Roman" pitchFamily="18" charset="0"/>
                </a:rPr>
                <a:t>语义分析程序</a:t>
              </a:r>
            </a:p>
          </p:txBody>
        </p:sp>
        <p:sp>
          <p:nvSpPr>
            <p:cNvPr id="57356" name="Text Box 10"/>
            <p:cNvSpPr txBox="1">
              <a:spLocks noChangeAspect="1" noChangeArrowheads="1"/>
            </p:cNvSpPr>
            <p:nvPr/>
          </p:nvSpPr>
          <p:spPr bwMode="auto">
            <a:xfrm>
              <a:off x="2284" y="1538"/>
              <a:ext cx="1565" cy="206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r>
                <a:rPr lang="zh-CN" altLang="en-US" b="1">
                  <a:latin typeface="Times New Roman" pitchFamily="18" charset="0"/>
                </a:rPr>
                <a:t>语法分析程序</a:t>
              </a:r>
            </a:p>
          </p:txBody>
        </p:sp>
        <p:sp>
          <p:nvSpPr>
            <p:cNvPr id="57357" name="Text Box 11"/>
            <p:cNvSpPr txBox="1">
              <a:spLocks noChangeAspect="1" noChangeArrowheads="1"/>
            </p:cNvSpPr>
            <p:nvPr/>
          </p:nvSpPr>
          <p:spPr bwMode="auto">
            <a:xfrm>
              <a:off x="2317" y="2365"/>
              <a:ext cx="1566" cy="20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r>
                <a:rPr lang="zh-CN" altLang="en-US" b="1">
                  <a:latin typeface="Times New Roman" pitchFamily="18" charset="0"/>
                </a:rPr>
                <a:t>中间代码生成程序</a:t>
              </a:r>
            </a:p>
          </p:txBody>
        </p:sp>
        <p:sp>
          <p:nvSpPr>
            <p:cNvPr id="57358" name="Text Box 12"/>
            <p:cNvSpPr txBox="1">
              <a:spLocks noChangeAspect="1" noChangeArrowheads="1"/>
            </p:cNvSpPr>
            <p:nvPr/>
          </p:nvSpPr>
          <p:spPr bwMode="auto">
            <a:xfrm>
              <a:off x="2284" y="1136"/>
              <a:ext cx="1565" cy="206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r>
                <a:rPr lang="zh-CN" altLang="en-US" b="1">
                  <a:latin typeface="Times New Roman" pitchFamily="18" charset="0"/>
                </a:rPr>
                <a:t>词法分析程序</a:t>
              </a:r>
            </a:p>
          </p:txBody>
        </p:sp>
        <p:sp>
          <p:nvSpPr>
            <p:cNvPr id="57359" name="Text Box 13"/>
            <p:cNvSpPr txBox="1">
              <a:spLocks noChangeAspect="1" noChangeArrowheads="1"/>
            </p:cNvSpPr>
            <p:nvPr/>
          </p:nvSpPr>
          <p:spPr bwMode="auto">
            <a:xfrm>
              <a:off x="2317" y="2778"/>
              <a:ext cx="1566" cy="20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r>
                <a:rPr lang="zh-CN" altLang="en-US" b="1">
                  <a:latin typeface="Times New Roman" pitchFamily="18" charset="0"/>
                </a:rPr>
                <a:t>代码优化程序</a:t>
              </a:r>
            </a:p>
          </p:txBody>
        </p:sp>
        <p:sp>
          <p:nvSpPr>
            <p:cNvPr id="57360" name="Text Box 14"/>
            <p:cNvSpPr txBox="1">
              <a:spLocks noChangeAspect="1" noChangeArrowheads="1"/>
            </p:cNvSpPr>
            <p:nvPr/>
          </p:nvSpPr>
          <p:spPr bwMode="auto">
            <a:xfrm>
              <a:off x="2328" y="3196"/>
              <a:ext cx="1566" cy="206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r>
                <a:rPr lang="zh-CN" altLang="en-US" b="1">
                  <a:latin typeface="Times New Roman" pitchFamily="18" charset="0"/>
                </a:rPr>
                <a:t>目标代码生成程序</a:t>
              </a:r>
            </a:p>
          </p:txBody>
        </p:sp>
        <p:sp>
          <p:nvSpPr>
            <p:cNvPr id="57361" name="Text Box 15"/>
            <p:cNvSpPr txBox="1">
              <a:spLocks noChangeAspect="1" noChangeArrowheads="1"/>
            </p:cNvSpPr>
            <p:nvPr/>
          </p:nvSpPr>
          <p:spPr bwMode="auto">
            <a:xfrm>
              <a:off x="2308" y="3585"/>
              <a:ext cx="1565" cy="2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r>
                <a:rPr lang="zh-CN" altLang="en-US" b="1">
                  <a:latin typeface="Times New Roman" pitchFamily="18" charset="0"/>
                </a:rPr>
                <a:t>目标程序</a:t>
              </a:r>
            </a:p>
          </p:txBody>
        </p:sp>
        <p:sp>
          <p:nvSpPr>
            <p:cNvPr id="57362" name="Text Box 16"/>
            <p:cNvSpPr txBox="1">
              <a:spLocks noChangeAspect="1" noChangeArrowheads="1"/>
            </p:cNvSpPr>
            <p:nvPr/>
          </p:nvSpPr>
          <p:spPr bwMode="auto">
            <a:xfrm>
              <a:off x="1222" y="1400"/>
              <a:ext cx="391" cy="1723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altLang="zh-CN" b="1">
                <a:latin typeface="Times New Roman" pitchFamily="18" charset="0"/>
              </a:endParaRPr>
            </a:p>
            <a:p>
              <a:pPr algn="ctr" eaLnBrk="0" hangingPunct="0"/>
              <a:endParaRPr lang="en-US" altLang="zh-CN" b="1">
                <a:latin typeface="Times New Roman" pitchFamily="18" charset="0"/>
              </a:endParaRPr>
            </a:p>
            <a:p>
              <a:pPr algn="ctr" eaLnBrk="0" hangingPunct="0"/>
              <a:r>
                <a:rPr lang="zh-CN" altLang="en-US" b="1">
                  <a:latin typeface="Times New Roman" pitchFamily="18" charset="0"/>
                </a:rPr>
                <a:t>表格管理程序</a:t>
              </a:r>
            </a:p>
          </p:txBody>
        </p:sp>
        <p:sp>
          <p:nvSpPr>
            <p:cNvPr id="57363" name="Text Box 17"/>
            <p:cNvSpPr txBox="1">
              <a:spLocks noChangeAspect="1" noChangeArrowheads="1"/>
            </p:cNvSpPr>
            <p:nvPr/>
          </p:nvSpPr>
          <p:spPr bwMode="auto">
            <a:xfrm>
              <a:off x="4562" y="1400"/>
              <a:ext cx="365" cy="1723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altLang="zh-CN" b="1">
                <a:latin typeface="Times New Roman" pitchFamily="18" charset="0"/>
              </a:endParaRPr>
            </a:p>
            <a:p>
              <a:pPr algn="ctr" eaLnBrk="0" hangingPunct="0"/>
              <a:endParaRPr lang="en-US" altLang="zh-CN" b="1">
                <a:latin typeface="Times New Roman" pitchFamily="18" charset="0"/>
              </a:endParaRPr>
            </a:p>
            <a:p>
              <a:pPr algn="ctr" eaLnBrk="0" hangingPunct="0"/>
              <a:r>
                <a:rPr lang="zh-CN" altLang="en-US" b="1">
                  <a:latin typeface="Times New Roman" pitchFamily="18" charset="0"/>
                </a:rPr>
                <a:t>出错处理程序</a:t>
              </a:r>
            </a:p>
          </p:txBody>
        </p:sp>
        <p:sp>
          <p:nvSpPr>
            <p:cNvPr id="57364" name="Line 18"/>
            <p:cNvSpPr>
              <a:spLocks noChangeAspect="1" noChangeShapeType="1"/>
            </p:cNvSpPr>
            <p:nvPr/>
          </p:nvSpPr>
          <p:spPr bwMode="auto">
            <a:xfrm>
              <a:off x="3069" y="919"/>
              <a:ext cx="1" cy="20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365" name="Line 19"/>
            <p:cNvSpPr>
              <a:spLocks noChangeAspect="1" noChangeShapeType="1"/>
            </p:cNvSpPr>
            <p:nvPr/>
          </p:nvSpPr>
          <p:spPr bwMode="auto">
            <a:xfrm>
              <a:off x="3080" y="3407"/>
              <a:ext cx="1" cy="20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366" name="Line 20"/>
            <p:cNvSpPr>
              <a:spLocks noChangeAspect="1" noChangeShapeType="1"/>
            </p:cNvSpPr>
            <p:nvPr/>
          </p:nvSpPr>
          <p:spPr bwMode="auto">
            <a:xfrm>
              <a:off x="1620" y="1641"/>
              <a:ext cx="653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367" name="Line 21"/>
            <p:cNvSpPr>
              <a:spLocks noChangeAspect="1" noChangeShapeType="1"/>
            </p:cNvSpPr>
            <p:nvPr/>
          </p:nvSpPr>
          <p:spPr bwMode="auto">
            <a:xfrm>
              <a:off x="1642" y="2039"/>
              <a:ext cx="653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368" name="Line 22"/>
            <p:cNvSpPr>
              <a:spLocks noChangeAspect="1" noChangeShapeType="1"/>
            </p:cNvSpPr>
            <p:nvPr/>
          </p:nvSpPr>
          <p:spPr bwMode="auto">
            <a:xfrm>
              <a:off x="3323" y="1331"/>
              <a:ext cx="1" cy="20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369" name="Line 23"/>
            <p:cNvSpPr>
              <a:spLocks noChangeAspect="1" noChangeShapeType="1"/>
            </p:cNvSpPr>
            <p:nvPr/>
          </p:nvSpPr>
          <p:spPr bwMode="auto">
            <a:xfrm>
              <a:off x="3323" y="1744"/>
              <a:ext cx="1" cy="20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370" name="Line 24"/>
            <p:cNvSpPr>
              <a:spLocks noChangeAspect="1" noChangeShapeType="1"/>
            </p:cNvSpPr>
            <p:nvPr/>
          </p:nvSpPr>
          <p:spPr bwMode="auto">
            <a:xfrm>
              <a:off x="3323" y="2159"/>
              <a:ext cx="1" cy="20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371" name="Line 25"/>
            <p:cNvSpPr>
              <a:spLocks noChangeAspect="1" noChangeShapeType="1"/>
            </p:cNvSpPr>
            <p:nvPr/>
          </p:nvSpPr>
          <p:spPr bwMode="auto">
            <a:xfrm>
              <a:off x="3334" y="2572"/>
              <a:ext cx="1" cy="20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372" name="Line 26"/>
            <p:cNvSpPr>
              <a:spLocks noChangeAspect="1" noChangeShapeType="1"/>
            </p:cNvSpPr>
            <p:nvPr/>
          </p:nvSpPr>
          <p:spPr bwMode="auto">
            <a:xfrm>
              <a:off x="3334" y="2985"/>
              <a:ext cx="1" cy="20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373" name="Line 27"/>
            <p:cNvSpPr>
              <a:spLocks noChangeAspect="1" noChangeShapeType="1"/>
            </p:cNvSpPr>
            <p:nvPr/>
          </p:nvSpPr>
          <p:spPr bwMode="auto">
            <a:xfrm flipV="1">
              <a:off x="1620" y="1222"/>
              <a:ext cx="641" cy="24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374" name="Line 28"/>
            <p:cNvSpPr>
              <a:spLocks noChangeAspect="1" noChangeShapeType="1"/>
            </p:cNvSpPr>
            <p:nvPr/>
          </p:nvSpPr>
          <p:spPr bwMode="auto">
            <a:xfrm>
              <a:off x="1631" y="2460"/>
              <a:ext cx="653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375" name="Line 29"/>
            <p:cNvSpPr>
              <a:spLocks noChangeAspect="1" noChangeShapeType="1"/>
            </p:cNvSpPr>
            <p:nvPr/>
          </p:nvSpPr>
          <p:spPr bwMode="auto">
            <a:xfrm>
              <a:off x="1631" y="2863"/>
              <a:ext cx="653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376" name="Line 30"/>
            <p:cNvSpPr>
              <a:spLocks noChangeAspect="1" noChangeShapeType="1"/>
            </p:cNvSpPr>
            <p:nvPr/>
          </p:nvSpPr>
          <p:spPr bwMode="auto">
            <a:xfrm>
              <a:off x="1620" y="3053"/>
              <a:ext cx="653" cy="22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377" name="Line 31"/>
            <p:cNvSpPr>
              <a:spLocks noChangeAspect="1" noChangeShapeType="1"/>
            </p:cNvSpPr>
            <p:nvPr/>
          </p:nvSpPr>
          <p:spPr bwMode="auto">
            <a:xfrm>
              <a:off x="2818" y="1328"/>
              <a:ext cx="1" cy="20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378" name="Line 32"/>
            <p:cNvSpPr>
              <a:spLocks noChangeAspect="1" noChangeShapeType="1"/>
            </p:cNvSpPr>
            <p:nvPr/>
          </p:nvSpPr>
          <p:spPr bwMode="auto">
            <a:xfrm>
              <a:off x="2818" y="1742"/>
              <a:ext cx="1" cy="20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379" name="Line 33"/>
            <p:cNvSpPr>
              <a:spLocks noChangeAspect="1" noChangeShapeType="1"/>
            </p:cNvSpPr>
            <p:nvPr/>
          </p:nvSpPr>
          <p:spPr bwMode="auto">
            <a:xfrm>
              <a:off x="2818" y="2155"/>
              <a:ext cx="1" cy="20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380" name="Line 34"/>
            <p:cNvSpPr>
              <a:spLocks noChangeAspect="1" noChangeShapeType="1"/>
            </p:cNvSpPr>
            <p:nvPr/>
          </p:nvSpPr>
          <p:spPr bwMode="auto">
            <a:xfrm>
              <a:off x="2830" y="2568"/>
              <a:ext cx="1" cy="20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381" name="Line 35"/>
            <p:cNvSpPr>
              <a:spLocks noChangeAspect="1" noChangeShapeType="1"/>
            </p:cNvSpPr>
            <p:nvPr/>
          </p:nvSpPr>
          <p:spPr bwMode="auto">
            <a:xfrm>
              <a:off x="2826" y="2985"/>
              <a:ext cx="1" cy="20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382" name="Line 36"/>
            <p:cNvSpPr>
              <a:spLocks noChangeAspect="1" noChangeShapeType="1"/>
            </p:cNvSpPr>
            <p:nvPr/>
          </p:nvSpPr>
          <p:spPr bwMode="auto">
            <a:xfrm>
              <a:off x="3876" y="1641"/>
              <a:ext cx="653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383" name="Line 37"/>
            <p:cNvSpPr>
              <a:spLocks noChangeAspect="1" noChangeShapeType="1"/>
            </p:cNvSpPr>
            <p:nvPr/>
          </p:nvSpPr>
          <p:spPr bwMode="auto">
            <a:xfrm>
              <a:off x="3898" y="2039"/>
              <a:ext cx="653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384" name="Line 38"/>
            <p:cNvSpPr>
              <a:spLocks noChangeAspect="1" noChangeShapeType="1"/>
            </p:cNvSpPr>
            <p:nvPr/>
          </p:nvSpPr>
          <p:spPr bwMode="auto">
            <a:xfrm>
              <a:off x="3887" y="2460"/>
              <a:ext cx="653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385" name="Line 39"/>
            <p:cNvSpPr>
              <a:spLocks noChangeAspect="1" noChangeShapeType="1"/>
            </p:cNvSpPr>
            <p:nvPr/>
          </p:nvSpPr>
          <p:spPr bwMode="auto">
            <a:xfrm>
              <a:off x="3887" y="2863"/>
              <a:ext cx="653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386" name="Line 40"/>
            <p:cNvSpPr>
              <a:spLocks noChangeAspect="1" noChangeShapeType="1"/>
            </p:cNvSpPr>
            <p:nvPr/>
          </p:nvSpPr>
          <p:spPr bwMode="auto">
            <a:xfrm flipH="1" flipV="1">
              <a:off x="3865" y="1229"/>
              <a:ext cx="664" cy="24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387" name="Line 41"/>
            <p:cNvSpPr>
              <a:spLocks noChangeAspect="1" noChangeShapeType="1"/>
            </p:cNvSpPr>
            <p:nvPr/>
          </p:nvSpPr>
          <p:spPr bwMode="auto">
            <a:xfrm flipH="1">
              <a:off x="3954" y="3053"/>
              <a:ext cx="576" cy="24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388" name="Rectangle 42"/>
            <p:cNvSpPr>
              <a:spLocks noChangeAspect="1" noChangeArrowheads="1"/>
            </p:cNvSpPr>
            <p:nvPr/>
          </p:nvSpPr>
          <p:spPr bwMode="auto">
            <a:xfrm>
              <a:off x="1001" y="987"/>
              <a:ext cx="4143" cy="2482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prstDash val="dash"/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zh-CN" altLang="en-US">
                <a:ea typeface="微软雅黑" pitchFamily="34" charset="-122"/>
              </a:endParaRPr>
            </a:p>
          </p:txBody>
        </p:sp>
      </p:grpSp>
      <p:sp>
        <p:nvSpPr>
          <p:cNvPr id="57347" name="Rectangle 44"/>
          <p:cNvSpPr>
            <a:spLocks noChangeArrowheads="1"/>
          </p:cNvSpPr>
          <p:nvPr/>
        </p:nvSpPr>
        <p:spPr bwMode="auto">
          <a:xfrm>
            <a:off x="2971800" y="2284413"/>
            <a:ext cx="3124200" cy="533400"/>
          </a:xfrm>
          <a:prstGeom prst="rect">
            <a:avLst/>
          </a:prstGeom>
          <a:solidFill>
            <a:srgbClr val="00FF00">
              <a:alpha val="45097"/>
            </a:srgbClr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zh-CN" altLang="en-US">
              <a:ea typeface="微软雅黑" pitchFamily="34" charset="-122"/>
            </a:endParaRPr>
          </a:p>
        </p:txBody>
      </p:sp>
      <p:sp>
        <p:nvSpPr>
          <p:cNvPr id="57348" name="灯片编号占位符 1"/>
          <p:cNvSpPr txBox="1">
            <a:spLocks/>
          </p:cNvSpPr>
          <p:nvPr/>
        </p:nvSpPr>
        <p:spPr bwMode="auto">
          <a:xfrm>
            <a:off x="6553200" y="6172200"/>
            <a:ext cx="21336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 eaLnBrk="0" hangingPunct="0"/>
            <a:fld id="{D87F2249-CFEA-4F88-AE50-009B5D8CA4BE}" type="slidenum">
              <a:rPr lang="en-US" altLang="zh-CN">
                <a:ea typeface="微软雅黑" pitchFamily="34" charset="-122"/>
              </a:rPr>
              <a:pPr algn="ctr" eaLnBrk="0" hangingPunct="0"/>
              <a:t>35</a:t>
            </a:fld>
            <a:endParaRPr lang="en-US" altLang="zh-CN">
              <a:ea typeface="微软雅黑" pitchFamily="34" charset="-122"/>
            </a:endParaRPr>
          </a:p>
          <a:p>
            <a:pPr algn="ctr" eaLnBrk="0" hangingPunct="0"/>
            <a:endParaRPr lang="en-US" altLang="zh-CN">
              <a:ea typeface="微软雅黑" pitchFamily="34" charset="-122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Rectangle 2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533400" y="1066800"/>
            <a:ext cx="8412163" cy="15176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zh-CN" altLang="en-US" sz="2400" b="1">
                <a:latin typeface="宋体" charset="-122"/>
                <a:ea typeface="宋体" charset="-122"/>
              </a:rPr>
              <a:t>语法分析  </a:t>
            </a:r>
            <a:r>
              <a:rPr lang="en-US" altLang="en-US" sz="2400" b="1">
                <a:latin typeface="宋体" charset="-122"/>
                <a:ea typeface="宋体" charset="-122"/>
              </a:rPr>
              <a:t>Syntax Analysis</a:t>
            </a:r>
            <a:br>
              <a:rPr lang="en-US" altLang="zh-CN" sz="2400" b="1">
                <a:latin typeface="宋体" charset="-122"/>
                <a:ea typeface="宋体" charset="-122"/>
              </a:rPr>
            </a:br>
            <a:r>
              <a:rPr lang="zh-CN" altLang="en-US" sz="2400" b="1">
                <a:latin typeface="宋体" charset="-122"/>
                <a:ea typeface="宋体" charset="-122"/>
              </a:rPr>
              <a:t>功能</a:t>
            </a:r>
            <a:r>
              <a:rPr lang="en-US" altLang="zh-CN" sz="2400" b="1">
                <a:latin typeface="宋体" charset="-122"/>
                <a:ea typeface="宋体" charset="-122"/>
              </a:rPr>
              <a:t>:</a:t>
            </a:r>
            <a:r>
              <a:rPr lang="zh-CN" altLang="en-US" sz="2400" b="1">
                <a:latin typeface="宋体" charset="-122"/>
                <a:ea typeface="宋体" charset="-122"/>
              </a:rPr>
              <a:t>层次分析</a:t>
            </a:r>
            <a:r>
              <a:rPr lang="en-US" altLang="zh-CN" sz="2400" b="1">
                <a:latin typeface="宋体" charset="-122"/>
                <a:ea typeface="宋体" charset="-122"/>
              </a:rPr>
              <a:t>.</a:t>
            </a:r>
            <a:r>
              <a:rPr lang="zh-CN" altLang="en-US" sz="2400" b="1">
                <a:latin typeface="宋体" charset="-122"/>
                <a:ea typeface="宋体" charset="-122"/>
              </a:rPr>
              <a:t>依据源程序的</a:t>
            </a:r>
            <a:r>
              <a:rPr lang="zh-CN" altLang="en-US" sz="2400" b="1">
                <a:solidFill>
                  <a:srgbClr val="FF6600"/>
                </a:solidFill>
                <a:latin typeface="宋体" charset="-122"/>
                <a:ea typeface="宋体" charset="-122"/>
              </a:rPr>
              <a:t>语法规则</a:t>
            </a:r>
            <a:r>
              <a:rPr lang="zh-CN" altLang="en-US" sz="2400" b="1">
                <a:latin typeface="宋体" charset="-122"/>
                <a:ea typeface="宋体" charset="-122"/>
              </a:rPr>
              <a:t>把源程序的单词序列组成语法短语</a:t>
            </a:r>
            <a:r>
              <a:rPr lang="en-US" altLang="zh-CN" sz="2400" b="1">
                <a:latin typeface="宋体" charset="-122"/>
                <a:ea typeface="宋体" charset="-122"/>
              </a:rPr>
              <a:t>(</a:t>
            </a:r>
            <a:r>
              <a:rPr lang="zh-CN" altLang="en-US" sz="2400" b="1">
                <a:latin typeface="宋体" charset="-122"/>
                <a:ea typeface="宋体" charset="-122"/>
              </a:rPr>
              <a:t>表示成语法树</a:t>
            </a:r>
            <a:r>
              <a:rPr lang="en-US" altLang="zh-CN" sz="2400" b="1">
                <a:latin typeface="宋体" charset="-122"/>
                <a:ea typeface="宋体" charset="-122"/>
              </a:rPr>
              <a:t>).</a:t>
            </a:r>
            <a:endParaRPr lang="en-US" altLang="en-US" sz="2400" b="1">
              <a:latin typeface="宋体" charset="-122"/>
              <a:ea typeface="宋体" charset="-122"/>
            </a:endParaRPr>
          </a:p>
        </p:txBody>
      </p:sp>
      <p:sp>
        <p:nvSpPr>
          <p:cNvPr id="58370" name="Rectangle 3"/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685800" y="2895600"/>
            <a:ext cx="8001000" cy="3251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eaLnBrk="1" hangingPunct="1"/>
            <a:r>
              <a:rPr lang="zh-CN" altLang="en-US" sz="2400" b="1">
                <a:latin typeface="宋体" charset="-122"/>
              </a:rPr>
              <a:t>也称为</a:t>
            </a:r>
            <a:r>
              <a:rPr lang="en-US" altLang="en-US" sz="2400" b="1">
                <a:latin typeface="宋体" charset="-122"/>
              </a:rPr>
              <a:t> “parsing”</a:t>
            </a:r>
          </a:p>
          <a:p>
            <a:pPr eaLnBrk="1" hangingPunct="1"/>
            <a:r>
              <a:rPr lang="zh-CN" altLang="en-US" sz="2400" b="1">
                <a:latin typeface="宋体" charset="-122"/>
              </a:rPr>
              <a:t>使用</a:t>
            </a:r>
            <a:r>
              <a:rPr lang="en-US" altLang="en-US" sz="2400" b="1">
                <a:latin typeface="宋体" charset="-122"/>
              </a:rPr>
              <a:t> context-free grammars</a:t>
            </a:r>
          </a:p>
          <a:p>
            <a:pPr eaLnBrk="1" hangingPunct="1"/>
            <a:r>
              <a:rPr lang="zh-CN" altLang="en-US" sz="2400" b="1">
                <a:latin typeface="宋体" charset="-122"/>
              </a:rPr>
              <a:t>结构上的合法性</a:t>
            </a:r>
            <a:r>
              <a:rPr lang="en-US" altLang="en-US" sz="2400" b="1">
                <a:latin typeface="宋体" charset="-122"/>
              </a:rPr>
              <a:t>Structural validation</a:t>
            </a:r>
          </a:p>
          <a:p>
            <a:pPr eaLnBrk="1" hangingPunct="1">
              <a:buFontTx/>
              <a:buNone/>
            </a:pPr>
            <a:r>
              <a:rPr lang="zh-CN" altLang="en-US" sz="2400" b="1">
                <a:latin typeface="宋体" charset="-122"/>
              </a:rPr>
              <a:t>  （可生成语法树或推导</a:t>
            </a:r>
            <a:r>
              <a:rPr lang="en-US" altLang="en-US" sz="2400" b="1">
                <a:latin typeface="宋体" charset="-122"/>
              </a:rPr>
              <a:t>Creates parse tree or  derivation</a:t>
            </a:r>
            <a:r>
              <a:rPr lang="zh-CN" altLang="en-US" sz="2400" b="1">
                <a:latin typeface="宋体" charset="-122"/>
              </a:rPr>
              <a:t>）</a:t>
            </a:r>
            <a:endParaRPr lang="en-US" altLang="en-US" sz="2400" b="1">
              <a:latin typeface="宋体" charset="-122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457200" y="381000"/>
            <a:ext cx="8229600" cy="334963"/>
          </a:xfrm>
          <a:prstGeom prst="rect">
            <a:avLst/>
          </a:prstGeom>
          <a:noFill/>
          <a:ln>
            <a:noFill/>
          </a:ln>
          <a:effectLst/>
        </p:spPr>
        <p:txBody>
          <a:bodyPr anchor="ctr"/>
          <a:lstStyle/>
          <a:p>
            <a:pPr>
              <a:defRPr/>
            </a:pPr>
            <a:r>
              <a:rPr lang="zh-CN" altLang="en-US" sz="2800" b="1" kern="0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  <a:cs typeface="+mj-cs"/>
              </a:rPr>
              <a:t>语法分析（</a:t>
            </a:r>
            <a:r>
              <a:rPr lang="en-US" altLang="zh-CN" sz="2800" b="1" kern="0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  <a:cs typeface="+mj-cs"/>
              </a:rPr>
              <a:t>Syntax </a:t>
            </a:r>
            <a:r>
              <a:rPr lang="zh-CN" altLang="en-US" sz="2800" b="1" kern="0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  <a:cs typeface="+mj-cs"/>
              </a:rPr>
              <a:t>）</a:t>
            </a:r>
          </a:p>
        </p:txBody>
      </p:sp>
      <p:sp>
        <p:nvSpPr>
          <p:cNvPr id="58372" name="灯片编号占位符 1"/>
          <p:cNvSpPr txBox="1">
            <a:spLocks/>
          </p:cNvSpPr>
          <p:nvPr/>
        </p:nvSpPr>
        <p:spPr bwMode="auto">
          <a:xfrm>
            <a:off x="6553200" y="6172200"/>
            <a:ext cx="21336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 eaLnBrk="0" hangingPunct="0"/>
            <a:fld id="{B1A502B2-974C-4EFC-B32C-BA12227048A3}" type="slidenum">
              <a:rPr lang="en-US" altLang="zh-CN">
                <a:ea typeface="微软雅黑" pitchFamily="34" charset="-122"/>
              </a:rPr>
              <a:pPr algn="ctr" eaLnBrk="0" hangingPunct="0"/>
              <a:t>36</a:t>
            </a:fld>
            <a:endParaRPr lang="en-US" altLang="zh-CN">
              <a:ea typeface="微软雅黑" pitchFamily="34" charset="-122"/>
            </a:endParaRPr>
          </a:p>
          <a:p>
            <a:pPr algn="ctr" eaLnBrk="0" hangingPunct="0"/>
            <a:endParaRPr lang="en-US" altLang="zh-CN">
              <a:ea typeface="微软雅黑" pitchFamily="34" charset="-122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9" name="Rectangle 3"/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457200" y="1687513"/>
            <a:ext cx="8153400" cy="3570287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lvl="1" eaLnBrk="1" hangingPunct="1">
              <a:lnSpc>
                <a:spcPct val="90000"/>
              </a:lnSpc>
              <a:buFontTx/>
              <a:buNone/>
            </a:pPr>
            <a:r>
              <a:rPr lang="zh-CN" altLang="en-US" sz="2400" b="1">
                <a:latin typeface="宋体" charset="-122"/>
              </a:rPr>
              <a:t>（</a:t>
            </a:r>
            <a:r>
              <a:rPr lang="en-US" altLang="zh-CN" sz="2400" b="1">
                <a:latin typeface="宋体" charset="-122"/>
              </a:rPr>
              <a:t>Pascal</a:t>
            </a:r>
            <a:r>
              <a:rPr lang="zh-CN" altLang="en-US" sz="2400" b="1">
                <a:latin typeface="宋体" charset="-122"/>
              </a:rPr>
              <a:t>）规则</a:t>
            </a:r>
          </a:p>
          <a:p>
            <a:pPr lvl="1" eaLnBrk="1" hangingPunct="1">
              <a:lnSpc>
                <a:spcPct val="90000"/>
              </a:lnSpc>
              <a:spcBef>
                <a:spcPts val="1200"/>
              </a:spcBef>
              <a:buFontTx/>
              <a:buNone/>
            </a:pPr>
            <a:r>
              <a:rPr lang="zh-CN" altLang="zh-CN" sz="2400" b="1">
                <a:latin typeface="宋体" charset="-122"/>
              </a:rPr>
              <a:t> &lt;</a:t>
            </a:r>
            <a:r>
              <a:rPr lang="zh-CN" altLang="en-US" sz="2400" b="1">
                <a:latin typeface="宋体" charset="-122"/>
              </a:rPr>
              <a:t>赋值语句</a:t>
            </a:r>
            <a:r>
              <a:rPr lang="en-US" altLang="zh-CN" sz="2400" b="1">
                <a:latin typeface="宋体" charset="-122"/>
              </a:rPr>
              <a:t>&gt;::=&lt;</a:t>
            </a:r>
            <a:r>
              <a:rPr lang="zh-CN" altLang="en-US" sz="2400" b="1">
                <a:latin typeface="宋体" charset="-122"/>
              </a:rPr>
              <a:t>标识符</a:t>
            </a:r>
            <a:r>
              <a:rPr lang="en-US" altLang="zh-CN" sz="2400" b="1">
                <a:latin typeface="宋体" charset="-122"/>
              </a:rPr>
              <a:t>&gt;“:=”&lt;</a:t>
            </a:r>
            <a:r>
              <a:rPr lang="zh-CN" altLang="en-US" sz="2400" b="1">
                <a:latin typeface="宋体" charset="-122"/>
              </a:rPr>
              <a:t>表达式</a:t>
            </a:r>
            <a:r>
              <a:rPr lang="en-US" altLang="zh-CN" sz="2400" b="1">
                <a:latin typeface="宋体" charset="-122"/>
              </a:rPr>
              <a:t>&gt;</a:t>
            </a:r>
          </a:p>
          <a:p>
            <a:pPr lvl="1" eaLnBrk="1" hangingPunct="1">
              <a:lnSpc>
                <a:spcPct val="90000"/>
              </a:lnSpc>
              <a:buFontTx/>
              <a:buNone/>
            </a:pPr>
            <a:r>
              <a:rPr lang="en-US" altLang="zh-CN" sz="2400" b="1">
                <a:latin typeface="宋体" charset="-122"/>
              </a:rPr>
              <a:t>      &lt;</a:t>
            </a:r>
            <a:r>
              <a:rPr lang="zh-CN" altLang="en-US" sz="2400" b="1">
                <a:latin typeface="宋体" charset="-122"/>
              </a:rPr>
              <a:t>表达式</a:t>
            </a:r>
            <a:r>
              <a:rPr lang="en-US" altLang="zh-CN" sz="2400" b="1">
                <a:latin typeface="宋体" charset="-122"/>
              </a:rPr>
              <a:t>&gt;::=&lt;</a:t>
            </a:r>
            <a:r>
              <a:rPr lang="zh-CN" altLang="en-US" sz="2400" b="1">
                <a:latin typeface="宋体" charset="-122"/>
              </a:rPr>
              <a:t>表达式</a:t>
            </a:r>
            <a:r>
              <a:rPr lang="en-US" altLang="zh-CN" sz="2400" b="1">
                <a:latin typeface="宋体" charset="-122"/>
              </a:rPr>
              <a:t>&gt;“+”&lt;</a:t>
            </a:r>
            <a:r>
              <a:rPr lang="zh-CN" altLang="en-US" sz="2400" b="1">
                <a:latin typeface="宋体" charset="-122"/>
              </a:rPr>
              <a:t>表达式</a:t>
            </a:r>
            <a:r>
              <a:rPr lang="en-US" altLang="zh-CN" sz="2400" b="1">
                <a:latin typeface="宋体" charset="-122"/>
              </a:rPr>
              <a:t>&gt;</a:t>
            </a:r>
          </a:p>
          <a:p>
            <a:pPr lvl="1" eaLnBrk="1" hangingPunct="1">
              <a:lnSpc>
                <a:spcPct val="90000"/>
              </a:lnSpc>
              <a:buFontTx/>
              <a:buNone/>
            </a:pPr>
            <a:r>
              <a:rPr lang="en-US" altLang="zh-CN" sz="2400" b="1">
                <a:latin typeface="宋体" charset="-122"/>
              </a:rPr>
              <a:t>      &lt;</a:t>
            </a:r>
            <a:r>
              <a:rPr lang="zh-CN" altLang="en-US" sz="2400" b="1">
                <a:latin typeface="宋体" charset="-122"/>
              </a:rPr>
              <a:t>表达式</a:t>
            </a:r>
            <a:r>
              <a:rPr lang="en-US" altLang="zh-CN" sz="2400" b="1">
                <a:latin typeface="宋体" charset="-122"/>
              </a:rPr>
              <a:t>&gt;::=&lt;</a:t>
            </a:r>
            <a:r>
              <a:rPr lang="zh-CN" altLang="en-US" sz="2400" b="1">
                <a:latin typeface="宋体" charset="-122"/>
              </a:rPr>
              <a:t>表达式</a:t>
            </a:r>
            <a:r>
              <a:rPr lang="en-US" altLang="zh-CN" sz="2400" b="1">
                <a:latin typeface="宋体" charset="-122"/>
              </a:rPr>
              <a:t>&gt;“*”&lt;</a:t>
            </a:r>
            <a:r>
              <a:rPr lang="zh-CN" altLang="en-US" sz="2400" b="1">
                <a:latin typeface="宋体" charset="-122"/>
              </a:rPr>
              <a:t>表达式</a:t>
            </a:r>
            <a:r>
              <a:rPr lang="en-US" altLang="zh-CN" sz="2400" b="1">
                <a:latin typeface="宋体" charset="-122"/>
              </a:rPr>
              <a:t>&gt;</a:t>
            </a:r>
          </a:p>
          <a:p>
            <a:pPr lvl="1" eaLnBrk="1" hangingPunct="1">
              <a:lnSpc>
                <a:spcPct val="90000"/>
              </a:lnSpc>
              <a:buFontTx/>
              <a:buNone/>
            </a:pPr>
            <a:r>
              <a:rPr lang="en-US" altLang="zh-CN" sz="2400" b="1">
                <a:latin typeface="宋体" charset="-122"/>
              </a:rPr>
              <a:t>      &lt;</a:t>
            </a:r>
            <a:r>
              <a:rPr lang="zh-CN" altLang="en-US" sz="2400" b="1">
                <a:latin typeface="宋体" charset="-122"/>
              </a:rPr>
              <a:t>表达式</a:t>
            </a:r>
            <a:r>
              <a:rPr lang="en-US" altLang="zh-CN" sz="2400" b="1">
                <a:latin typeface="宋体" charset="-122"/>
              </a:rPr>
              <a:t>&gt;::=“(”&lt;</a:t>
            </a:r>
            <a:r>
              <a:rPr lang="zh-CN" altLang="en-US" sz="2400" b="1">
                <a:latin typeface="宋体" charset="-122"/>
              </a:rPr>
              <a:t>表达式</a:t>
            </a:r>
            <a:r>
              <a:rPr lang="en-US" altLang="zh-CN" sz="2400" b="1">
                <a:latin typeface="宋体" charset="-122"/>
              </a:rPr>
              <a:t>&gt;“)”</a:t>
            </a:r>
          </a:p>
          <a:p>
            <a:pPr lvl="1" eaLnBrk="1" hangingPunct="1">
              <a:lnSpc>
                <a:spcPct val="90000"/>
              </a:lnSpc>
              <a:buFontTx/>
              <a:buNone/>
            </a:pPr>
            <a:r>
              <a:rPr lang="en-US" altLang="zh-CN" sz="2400" b="1">
                <a:latin typeface="宋体" charset="-122"/>
              </a:rPr>
              <a:t>      &lt;</a:t>
            </a:r>
            <a:r>
              <a:rPr lang="zh-CN" altLang="en-US" sz="2400" b="1">
                <a:latin typeface="宋体" charset="-122"/>
              </a:rPr>
              <a:t>表达式</a:t>
            </a:r>
            <a:r>
              <a:rPr lang="en-US" altLang="zh-CN" sz="2400" b="1">
                <a:latin typeface="宋体" charset="-122"/>
              </a:rPr>
              <a:t>&gt;::=&lt;</a:t>
            </a:r>
            <a:r>
              <a:rPr lang="zh-CN" altLang="en-US" sz="2400" b="1">
                <a:latin typeface="宋体" charset="-122"/>
              </a:rPr>
              <a:t>标识符</a:t>
            </a:r>
            <a:r>
              <a:rPr lang="en-US" altLang="zh-CN" sz="2400" b="1">
                <a:latin typeface="宋体" charset="-122"/>
              </a:rPr>
              <a:t>&gt;</a:t>
            </a:r>
          </a:p>
          <a:p>
            <a:pPr lvl="1" eaLnBrk="1" hangingPunct="1">
              <a:lnSpc>
                <a:spcPct val="90000"/>
              </a:lnSpc>
              <a:buFontTx/>
              <a:buNone/>
            </a:pPr>
            <a:r>
              <a:rPr lang="en-US" altLang="zh-CN" sz="2400" b="1">
                <a:latin typeface="宋体" charset="-122"/>
              </a:rPr>
              <a:t>      &lt;</a:t>
            </a:r>
            <a:r>
              <a:rPr lang="zh-CN" altLang="en-US" sz="2400" b="1">
                <a:latin typeface="宋体" charset="-122"/>
              </a:rPr>
              <a:t>表达式</a:t>
            </a:r>
            <a:r>
              <a:rPr lang="en-US" altLang="zh-CN" sz="2400" b="1">
                <a:latin typeface="宋体" charset="-122"/>
              </a:rPr>
              <a:t>&gt;::=&lt;</a:t>
            </a:r>
            <a:r>
              <a:rPr lang="zh-CN" altLang="en-US" sz="2400" b="1">
                <a:latin typeface="宋体" charset="-122"/>
              </a:rPr>
              <a:t>整数</a:t>
            </a:r>
            <a:r>
              <a:rPr lang="en-US" altLang="zh-CN" sz="2400" b="1">
                <a:latin typeface="宋体" charset="-122"/>
              </a:rPr>
              <a:t>&gt;</a:t>
            </a:r>
          </a:p>
          <a:p>
            <a:pPr lvl="1" eaLnBrk="1" hangingPunct="1">
              <a:lnSpc>
                <a:spcPct val="90000"/>
              </a:lnSpc>
              <a:buFontTx/>
              <a:buNone/>
            </a:pPr>
            <a:r>
              <a:rPr lang="en-US" altLang="zh-CN" sz="2400" b="1">
                <a:latin typeface="宋体" charset="-122"/>
              </a:rPr>
              <a:t>      &lt;</a:t>
            </a:r>
            <a:r>
              <a:rPr lang="zh-CN" altLang="en-US" sz="2400" b="1">
                <a:latin typeface="宋体" charset="-122"/>
              </a:rPr>
              <a:t>表达式</a:t>
            </a:r>
            <a:r>
              <a:rPr lang="en-US" altLang="zh-CN" sz="2400" b="1">
                <a:latin typeface="宋体" charset="-122"/>
              </a:rPr>
              <a:t>&gt;::=&lt;</a:t>
            </a:r>
            <a:r>
              <a:rPr lang="zh-CN" altLang="en-US" sz="2400" b="1">
                <a:latin typeface="宋体" charset="-122"/>
              </a:rPr>
              <a:t>实数</a:t>
            </a:r>
            <a:r>
              <a:rPr lang="en-US" altLang="zh-CN" sz="2400" b="1">
                <a:latin typeface="宋体" charset="-122"/>
              </a:rPr>
              <a:t>&gt;</a:t>
            </a:r>
          </a:p>
          <a:p>
            <a:pPr lvl="1" eaLnBrk="1" hangingPunct="1">
              <a:lnSpc>
                <a:spcPct val="90000"/>
              </a:lnSpc>
              <a:buFontTx/>
              <a:buNone/>
            </a:pPr>
            <a:endParaRPr lang="en-US" altLang="zh-CN" sz="2400" b="1">
              <a:latin typeface="宋体" charset="-122"/>
            </a:endParaRP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457200" y="381000"/>
            <a:ext cx="8229600" cy="334963"/>
          </a:xfrm>
          <a:prstGeom prst="rect">
            <a:avLst/>
          </a:prstGeom>
          <a:noFill/>
          <a:ln>
            <a:noFill/>
          </a:ln>
          <a:effectLst/>
        </p:spPr>
        <p:txBody>
          <a:bodyPr anchor="ctr"/>
          <a:lstStyle/>
          <a:p>
            <a:pPr>
              <a:defRPr/>
            </a:pPr>
            <a:r>
              <a:rPr lang="zh-CN" altLang="en-US" sz="2800" b="1" kern="0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  <a:cs typeface="+mj-cs"/>
              </a:rPr>
              <a:t>语法分析（</a:t>
            </a:r>
            <a:r>
              <a:rPr lang="en-US" altLang="zh-CN" sz="2800" b="1" kern="0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  <a:cs typeface="+mj-cs"/>
              </a:rPr>
              <a:t>Syntax </a:t>
            </a:r>
            <a:r>
              <a:rPr lang="zh-CN" altLang="en-US" sz="2800" b="1" kern="0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  <a:cs typeface="+mj-cs"/>
              </a:rPr>
              <a:t>）</a:t>
            </a:r>
          </a:p>
        </p:txBody>
      </p:sp>
      <p:sp>
        <p:nvSpPr>
          <p:cNvPr id="59395" name="灯片编号占位符 1"/>
          <p:cNvSpPr txBox="1">
            <a:spLocks/>
          </p:cNvSpPr>
          <p:nvPr/>
        </p:nvSpPr>
        <p:spPr bwMode="auto">
          <a:xfrm>
            <a:off x="6553200" y="6172200"/>
            <a:ext cx="21336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 eaLnBrk="0" hangingPunct="0"/>
            <a:fld id="{CAAA0AA3-B8EE-4B87-9319-06158E17DCDD}" type="slidenum">
              <a:rPr lang="en-US" altLang="zh-CN">
                <a:ea typeface="微软雅黑" pitchFamily="34" charset="-122"/>
              </a:rPr>
              <a:pPr algn="ctr" eaLnBrk="0" hangingPunct="0"/>
              <a:t>37</a:t>
            </a:fld>
            <a:endParaRPr lang="en-US" altLang="zh-CN">
              <a:ea typeface="微软雅黑" pitchFamily="34" charset="-122"/>
            </a:endParaRPr>
          </a:p>
          <a:p>
            <a:pPr algn="ctr" eaLnBrk="0" hangingPunct="0"/>
            <a:endParaRPr lang="en-US" altLang="zh-CN">
              <a:ea typeface="微软雅黑" pitchFamily="34" charset="-122"/>
            </a:endParaRPr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 bwMode="auto">
          <a:xfrm>
            <a:off x="1066800" y="838200"/>
            <a:ext cx="7086600" cy="762000"/>
          </a:xfrm>
          <a:prstGeom prst="rect">
            <a:avLst/>
          </a:prstGeom>
          <a:noFill/>
          <a:ln>
            <a:noFill/>
          </a:ln>
          <a:effectLst/>
        </p:spPr>
        <p:txBody>
          <a:bodyPr anchor="ctr"/>
          <a:lstStyle/>
          <a:p>
            <a:pPr>
              <a:defRPr/>
            </a:pPr>
            <a:r>
              <a:rPr lang="en-US" altLang="zh-CN" sz="2800" b="1" kern="0" dirty="0">
                <a:latin typeface="宋体" pitchFamily="2" charset="-122"/>
                <a:ea typeface="宋体" pitchFamily="2" charset="-122"/>
                <a:cs typeface="+mj-cs"/>
              </a:rPr>
              <a:t>id1</a:t>
            </a:r>
            <a:r>
              <a:rPr lang="en-US" altLang="en-US" sz="2800" b="1" kern="0" dirty="0">
                <a:latin typeface="宋体" pitchFamily="2" charset="-122"/>
                <a:ea typeface="宋体" pitchFamily="2" charset="-122"/>
                <a:cs typeface="+mj-cs"/>
              </a:rPr>
              <a:t> :=  </a:t>
            </a:r>
            <a:r>
              <a:rPr lang="en-US" altLang="zh-CN" sz="2800" b="1" kern="0" dirty="0">
                <a:latin typeface="宋体" pitchFamily="2" charset="-122"/>
                <a:ea typeface="宋体" pitchFamily="2" charset="-122"/>
                <a:cs typeface="+mj-cs"/>
              </a:rPr>
              <a:t>id2</a:t>
            </a:r>
            <a:r>
              <a:rPr lang="en-US" altLang="en-US" sz="2800" b="1" kern="0" dirty="0">
                <a:latin typeface="宋体" pitchFamily="2" charset="-122"/>
                <a:ea typeface="宋体" pitchFamily="2" charset="-122"/>
                <a:cs typeface="+mj-cs"/>
              </a:rPr>
              <a:t>  +  </a:t>
            </a:r>
            <a:r>
              <a:rPr lang="en-US" altLang="zh-CN" sz="2800" b="1" kern="0" dirty="0">
                <a:latin typeface="宋体" pitchFamily="2" charset="-122"/>
                <a:ea typeface="宋体" pitchFamily="2" charset="-122"/>
                <a:cs typeface="+mj-cs"/>
              </a:rPr>
              <a:t>id3</a:t>
            </a:r>
            <a:r>
              <a:rPr lang="en-US" altLang="en-US" sz="2800" b="1" kern="0" dirty="0">
                <a:latin typeface="宋体" pitchFamily="2" charset="-122"/>
                <a:ea typeface="宋体" pitchFamily="2" charset="-122"/>
                <a:cs typeface="+mj-cs"/>
              </a:rPr>
              <a:t>  *  </a:t>
            </a:r>
            <a:r>
              <a:rPr lang="en-US" altLang="zh-CN" sz="2800" b="1" kern="0" dirty="0">
                <a:latin typeface="宋体" pitchFamily="2" charset="-122"/>
                <a:ea typeface="宋体" pitchFamily="2" charset="-122"/>
                <a:cs typeface="+mj-cs"/>
              </a:rPr>
              <a:t>10</a:t>
            </a:r>
            <a:r>
              <a:rPr lang="en-US" altLang="en-US" sz="2800" b="1" kern="0" dirty="0">
                <a:latin typeface="宋体" pitchFamily="2" charset="-122"/>
                <a:ea typeface="宋体" pitchFamily="2" charset="-122"/>
                <a:cs typeface="+mj-cs"/>
              </a:rPr>
              <a:t>;</a:t>
            </a:r>
            <a:endParaRPr lang="en-US" altLang="zh-CN" sz="3600" b="1" kern="0" dirty="0">
              <a:latin typeface="宋体" pitchFamily="2" charset="-122"/>
              <a:ea typeface="宋体" pitchFamily="2" charset="-122"/>
              <a:cs typeface="+mj-cs"/>
            </a:endParaRPr>
          </a:p>
        </p:txBody>
      </p:sp>
      <p:pic>
        <p:nvPicPr>
          <p:cNvPr id="2437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66800" y="1600200"/>
            <a:ext cx="7162800" cy="403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2" name="Group 3"/>
          <p:cNvGrpSpPr>
            <a:grpSpLocks/>
          </p:cNvGrpSpPr>
          <p:nvPr/>
        </p:nvGrpSpPr>
        <p:grpSpPr bwMode="auto">
          <a:xfrm>
            <a:off x="1524000" y="2057400"/>
            <a:ext cx="5867400" cy="3352800"/>
            <a:chOff x="624" y="1248"/>
            <a:chExt cx="3696" cy="2112"/>
          </a:xfrm>
        </p:grpSpPr>
        <p:sp>
          <p:nvSpPr>
            <p:cNvPr id="59401" name="Text Box 4"/>
            <p:cNvSpPr txBox="1">
              <a:spLocks noChangeArrowheads="1"/>
            </p:cNvSpPr>
            <p:nvPr/>
          </p:nvSpPr>
          <p:spPr bwMode="auto">
            <a:xfrm>
              <a:off x="1728" y="1248"/>
              <a:ext cx="384" cy="3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en-US" altLang="zh-CN" sz="3200">
                  <a:latin typeface="Times New Roman" pitchFamily="18" charset="0"/>
                </a:rPr>
                <a:t>:=</a:t>
              </a:r>
              <a:endParaRPr kumimoji="1" lang="en-US" altLang="zh-CN" sz="2400">
                <a:latin typeface="Times New Roman" pitchFamily="18" charset="0"/>
              </a:endParaRPr>
            </a:p>
          </p:txBody>
        </p:sp>
        <p:sp>
          <p:nvSpPr>
            <p:cNvPr id="59402" name="Text Box 5"/>
            <p:cNvSpPr txBox="1">
              <a:spLocks noChangeArrowheads="1"/>
            </p:cNvSpPr>
            <p:nvPr/>
          </p:nvSpPr>
          <p:spPr bwMode="auto">
            <a:xfrm>
              <a:off x="2496" y="1824"/>
              <a:ext cx="384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en-US" altLang="zh-CN" sz="2400">
                  <a:latin typeface="Times New Roman" pitchFamily="18" charset="0"/>
                </a:rPr>
                <a:t>+</a:t>
              </a:r>
            </a:p>
          </p:txBody>
        </p:sp>
        <p:sp>
          <p:nvSpPr>
            <p:cNvPr id="59403" name="Text Box 6"/>
            <p:cNvSpPr txBox="1">
              <a:spLocks noChangeArrowheads="1"/>
            </p:cNvSpPr>
            <p:nvPr/>
          </p:nvSpPr>
          <p:spPr bwMode="auto">
            <a:xfrm>
              <a:off x="3936" y="2992"/>
              <a:ext cx="38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en-US" altLang="zh-CN" sz="3200">
                  <a:latin typeface="Times New Roman" pitchFamily="18" charset="0"/>
                </a:rPr>
                <a:t>10</a:t>
              </a:r>
              <a:endParaRPr kumimoji="1" lang="en-US" altLang="zh-CN" sz="2400">
                <a:latin typeface="Times New Roman" pitchFamily="18" charset="0"/>
              </a:endParaRPr>
            </a:p>
          </p:txBody>
        </p:sp>
        <p:sp>
          <p:nvSpPr>
            <p:cNvPr id="59404" name="Text Box 7"/>
            <p:cNvSpPr txBox="1">
              <a:spLocks noChangeArrowheads="1"/>
            </p:cNvSpPr>
            <p:nvPr/>
          </p:nvSpPr>
          <p:spPr bwMode="auto">
            <a:xfrm>
              <a:off x="3360" y="2400"/>
              <a:ext cx="384" cy="3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en-US" altLang="zh-CN" sz="3200">
                  <a:latin typeface="Times New Roman" pitchFamily="18" charset="0"/>
                </a:rPr>
                <a:t>*</a:t>
              </a:r>
              <a:endParaRPr kumimoji="1" lang="en-US" altLang="zh-CN" sz="2400">
                <a:latin typeface="Times New Roman" pitchFamily="18" charset="0"/>
              </a:endParaRPr>
            </a:p>
          </p:txBody>
        </p:sp>
        <p:sp>
          <p:nvSpPr>
            <p:cNvPr id="59405" name="Text Box 8"/>
            <p:cNvSpPr txBox="1">
              <a:spLocks noChangeArrowheads="1"/>
            </p:cNvSpPr>
            <p:nvPr/>
          </p:nvSpPr>
          <p:spPr bwMode="auto">
            <a:xfrm>
              <a:off x="624" y="1824"/>
              <a:ext cx="960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en-US" altLang="zh-CN" sz="3200">
                  <a:latin typeface="Times New Roman" pitchFamily="18" charset="0"/>
                </a:rPr>
                <a:t>id1 </a:t>
              </a:r>
              <a:endParaRPr kumimoji="1" lang="en-US" altLang="zh-CN" sz="2400">
                <a:latin typeface="Times New Roman" pitchFamily="18" charset="0"/>
              </a:endParaRPr>
            </a:p>
          </p:txBody>
        </p:sp>
        <p:sp>
          <p:nvSpPr>
            <p:cNvPr id="59406" name="Text Box 9"/>
            <p:cNvSpPr txBox="1">
              <a:spLocks noChangeArrowheads="1"/>
            </p:cNvSpPr>
            <p:nvPr/>
          </p:nvSpPr>
          <p:spPr bwMode="auto">
            <a:xfrm>
              <a:off x="1440" y="2352"/>
              <a:ext cx="720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en-US" altLang="zh-CN" sz="3200">
                  <a:latin typeface="Times New Roman" pitchFamily="18" charset="0"/>
                </a:rPr>
                <a:t>id2 </a:t>
              </a:r>
              <a:endParaRPr kumimoji="1" lang="en-US" altLang="zh-CN" sz="2400">
                <a:latin typeface="Times New Roman" pitchFamily="18" charset="0"/>
              </a:endParaRPr>
            </a:p>
          </p:txBody>
        </p:sp>
        <p:sp>
          <p:nvSpPr>
            <p:cNvPr id="59407" name="Text Box 10"/>
            <p:cNvSpPr txBox="1">
              <a:spLocks noChangeArrowheads="1"/>
            </p:cNvSpPr>
            <p:nvPr/>
          </p:nvSpPr>
          <p:spPr bwMode="auto">
            <a:xfrm>
              <a:off x="2448" y="2928"/>
              <a:ext cx="528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en-US" altLang="zh-CN" sz="3200">
                  <a:latin typeface="Times New Roman" pitchFamily="18" charset="0"/>
                </a:rPr>
                <a:t>id3 </a:t>
              </a:r>
              <a:endParaRPr kumimoji="1" lang="en-US" altLang="zh-CN" sz="2400">
                <a:latin typeface="Times New Roman" pitchFamily="18" charset="0"/>
              </a:endParaRPr>
            </a:p>
          </p:txBody>
        </p:sp>
        <p:sp>
          <p:nvSpPr>
            <p:cNvPr id="59408" name="Line 11"/>
            <p:cNvSpPr>
              <a:spLocks noChangeShapeType="1"/>
            </p:cNvSpPr>
            <p:nvPr/>
          </p:nvSpPr>
          <p:spPr bwMode="auto">
            <a:xfrm flipV="1">
              <a:off x="1200" y="1536"/>
              <a:ext cx="576" cy="33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9409" name="Line 12"/>
            <p:cNvSpPr>
              <a:spLocks noChangeShapeType="1"/>
            </p:cNvSpPr>
            <p:nvPr/>
          </p:nvSpPr>
          <p:spPr bwMode="auto">
            <a:xfrm>
              <a:off x="2016" y="1536"/>
              <a:ext cx="480" cy="33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9410" name="Line 13"/>
            <p:cNvSpPr>
              <a:spLocks noChangeShapeType="1"/>
            </p:cNvSpPr>
            <p:nvPr/>
          </p:nvSpPr>
          <p:spPr bwMode="auto">
            <a:xfrm flipH="1">
              <a:off x="1872" y="2016"/>
              <a:ext cx="624" cy="38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9411" name="Line 14"/>
            <p:cNvSpPr>
              <a:spLocks noChangeShapeType="1"/>
            </p:cNvSpPr>
            <p:nvPr/>
          </p:nvSpPr>
          <p:spPr bwMode="auto">
            <a:xfrm>
              <a:off x="2736" y="2016"/>
              <a:ext cx="624" cy="43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9412" name="Line 15"/>
            <p:cNvSpPr>
              <a:spLocks noChangeShapeType="1"/>
            </p:cNvSpPr>
            <p:nvPr/>
          </p:nvSpPr>
          <p:spPr bwMode="auto">
            <a:xfrm>
              <a:off x="3600" y="2592"/>
              <a:ext cx="528" cy="43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9413" name="Line 16"/>
            <p:cNvSpPr>
              <a:spLocks noChangeShapeType="1"/>
            </p:cNvSpPr>
            <p:nvPr/>
          </p:nvSpPr>
          <p:spPr bwMode="auto">
            <a:xfrm flipH="1">
              <a:off x="2784" y="2592"/>
              <a:ext cx="576" cy="43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26" name="Rectangle 2"/>
          <p:cNvSpPr txBox="1">
            <a:spLocks noChangeArrowheads="1"/>
          </p:cNvSpPr>
          <p:nvPr/>
        </p:nvSpPr>
        <p:spPr bwMode="auto">
          <a:xfrm>
            <a:off x="2590800" y="5486400"/>
            <a:ext cx="7086600" cy="762000"/>
          </a:xfrm>
          <a:prstGeom prst="rect">
            <a:avLst/>
          </a:prstGeom>
          <a:noFill/>
          <a:ln>
            <a:noFill/>
          </a:ln>
          <a:effectLst/>
        </p:spPr>
        <p:txBody>
          <a:bodyPr anchor="ctr"/>
          <a:lstStyle/>
          <a:p>
            <a:pPr>
              <a:defRPr/>
            </a:pPr>
            <a:r>
              <a:rPr lang="zh-CN" altLang="en-US" sz="2400" b="1" kern="0" dirty="0">
                <a:latin typeface="宋体" pitchFamily="2" charset="-122"/>
                <a:ea typeface="宋体" pitchFamily="2" charset="-122"/>
                <a:cs typeface="+mj-cs"/>
              </a:rPr>
              <a:t>语法分析时生成的语法推导树</a:t>
            </a:r>
            <a:endParaRPr lang="en-US" altLang="zh-CN" sz="2400" b="1" kern="0" dirty="0">
              <a:latin typeface="宋体" pitchFamily="2" charset="-122"/>
              <a:ea typeface="宋体" pitchFamily="2" charset="-122"/>
              <a:cs typeface="+mj-cs"/>
            </a:endParaRPr>
          </a:p>
        </p:txBody>
      </p:sp>
      <p:sp>
        <p:nvSpPr>
          <p:cNvPr id="27" name="Rectangle 2"/>
          <p:cNvSpPr txBox="1">
            <a:spLocks noChangeArrowheads="1"/>
          </p:cNvSpPr>
          <p:nvPr/>
        </p:nvSpPr>
        <p:spPr bwMode="auto">
          <a:xfrm>
            <a:off x="3505200" y="5486400"/>
            <a:ext cx="7086600" cy="762000"/>
          </a:xfrm>
          <a:prstGeom prst="rect">
            <a:avLst/>
          </a:prstGeom>
          <a:noFill/>
          <a:ln>
            <a:noFill/>
          </a:ln>
          <a:effectLst/>
        </p:spPr>
        <p:txBody>
          <a:bodyPr anchor="ctr"/>
          <a:lstStyle/>
          <a:p>
            <a:pPr>
              <a:defRPr/>
            </a:pPr>
            <a:r>
              <a:rPr lang="zh-CN" altLang="en-US" sz="2400" b="1" kern="0" dirty="0">
                <a:latin typeface="宋体" pitchFamily="2" charset="-122"/>
                <a:ea typeface="宋体" pitchFamily="2" charset="-122"/>
                <a:cs typeface="+mj-cs"/>
              </a:rPr>
              <a:t>抽象语法树</a:t>
            </a:r>
            <a:endParaRPr lang="en-US" altLang="zh-CN" sz="2400" b="1" kern="0" dirty="0">
              <a:latin typeface="宋体" pitchFamily="2" charset="-122"/>
              <a:ea typeface="宋体" pitchFamily="2" charset="-122"/>
              <a:cs typeface="+mj-cs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xit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6" dur="500"/>
                                        <p:tgtEl>
                                          <p:spTgt spid="1525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25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4" presetClass="exit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9" dur="500"/>
                                        <p:tgtEl>
                                          <p:spTgt spid="1525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25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4" presetClass="exit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12" dur="500"/>
                                        <p:tgtEl>
                                          <p:spTgt spid="1525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25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4" presetClass="exit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15" dur="500"/>
                                        <p:tgtEl>
                                          <p:spTgt spid="1525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25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4" presetClass="exit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18" dur="500"/>
                                        <p:tgtEl>
                                          <p:spTgt spid="1525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25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4" presetClass="exit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21" dur="500"/>
                                        <p:tgtEl>
                                          <p:spTgt spid="1525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25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4" presetClass="exit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24" dur="500"/>
                                        <p:tgtEl>
                                          <p:spTgt spid="1525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25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4" presetClass="exit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27" dur="500"/>
                                        <p:tgtEl>
                                          <p:spTgt spid="15257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257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2" dur="500"/>
                                        <p:tgtEl>
                                          <p:spTgt spid="2437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" presetClass="exit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40" dur="500"/>
                                        <p:tgtEl>
                                          <p:spTgt spid="2437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3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4" presetClass="exit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4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500"/>
                            </p:stCondLst>
                            <p:childTnLst>
                              <p:par>
                                <p:cTn id="51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2579" grpId="0" build="p"/>
      <p:bldP spid="26" grpId="0"/>
      <p:bldP spid="26" grpId="1"/>
      <p:bldP spid="27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日期占位符 3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fld id="{6611F9BF-C2D5-40F0-8CD0-7A494CD79D76}" type="datetime1">
              <a:rPr lang="zh-CN" altLang="en-US" sz="1400">
                <a:latin typeface="+mn-lt"/>
                <a:ea typeface="宋体" pitchFamily="2" charset="-122"/>
              </a:rPr>
              <a:pPr>
                <a:defRPr/>
              </a:pPr>
              <a:t>2021/4/1</a:t>
            </a:fld>
            <a:endParaRPr lang="en-US" altLang="zh-CN" sz="1400">
              <a:latin typeface="+mn-lt"/>
              <a:ea typeface="宋体" pitchFamily="2" charset="-122"/>
            </a:endParaRPr>
          </a:p>
        </p:txBody>
      </p:sp>
      <p:sp>
        <p:nvSpPr>
          <p:cNvPr id="60418" name="Rectangle 3"/>
          <p:cNvSpPr>
            <a:spLocks noChangeArrowheads="1"/>
          </p:cNvSpPr>
          <p:nvPr/>
        </p:nvSpPr>
        <p:spPr bwMode="auto">
          <a:xfrm>
            <a:off x="3511550" y="1998663"/>
            <a:ext cx="2212975" cy="9017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hangingPunct="0"/>
            <a:r>
              <a:rPr kumimoji="1" lang="en-US" altLang="zh-CN" sz="2400" b="1">
                <a:latin typeface="宋体" charset="-122"/>
              </a:rPr>
              <a:t>YACC</a:t>
            </a:r>
            <a:endParaRPr kumimoji="1" lang="zh-CN" altLang="en-US" sz="2400" b="1">
              <a:latin typeface="宋体" charset="-122"/>
            </a:endParaRPr>
          </a:p>
        </p:txBody>
      </p:sp>
      <p:sp>
        <p:nvSpPr>
          <p:cNvPr id="60419" name="Line 4"/>
          <p:cNvSpPr>
            <a:spLocks noChangeShapeType="1"/>
          </p:cNvSpPr>
          <p:nvPr/>
        </p:nvSpPr>
        <p:spPr bwMode="auto">
          <a:xfrm>
            <a:off x="5791200" y="2449513"/>
            <a:ext cx="838200" cy="0"/>
          </a:xfrm>
          <a:prstGeom prst="line">
            <a:avLst/>
          </a:prstGeom>
          <a:noFill/>
          <a:ln w="38100" cmpd="dbl">
            <a:solidFill>
              <a:schemeClr val="tx1"/>
            </a:solidFill>
            <a:round/>
            <a:headEnd type="none" w="sm" len="sm"/>
            <a:tailEnd type="stealth" w="med" len="lg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0420" name="Line 5"/>
          <p:cNvSpPr>
            <a:spLocks noChangeShapeType="1"/>
          </p:cNvSpPr>
          <p:nvPr/>
        </p:nvSpPr>
        <p:spPr bwMode="auto">
          <a:xfrm>
            <a:off x="2438400" y="2449513"/>
            <a:ext cx="990600" cy="0"/>
          </a:xfrm>
          <a:prstGeom prst="line">
            <a:avLst/>
          </a:prstGeom>
          <a:noFill/>
          <a:ln w="38100" cmpd="dbl">
            <a:solidFill>
              <a:schemeClr val="tx1"/>
            </a:solidFill>
            <a:round/>
            <a:headEnd type="none" w="sm" len="sm"/>
            <a:tailEnd type="stealth" w="med" len="lg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0421" name="Rectangle 6"/>
          <p:cNvSpPr>
            <a:spLocks noChangeArrowheads="1"/>
          </p:cNvSpPr>
          <p:nvPr/>
        </p:nvSpPr>
        <p:spPr bwMode="auto">
          <a:xfrm>
            <a:off x="152400" y="2235200"/>
            <a:ext cx="3141663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>
            <a:spAutoFit/>
          </a:bodyPr>
          <a:lstStyle/>
          <a:p>
            <a:pPr eaLnBrk="0" hangingPunct="0"/>
            <a:r>
              <a:rPr kumimoji="1" lang="zh-CN" altLang="en-US" sz="2400" b="1">
                <a:latin typeface="宋体" charset="-122"/>
              </a:rPr>
              <a:t>语法规则说明</a:t>
            </a:r>
          </a:p>
        </p:txBody>
      </p:sp>
      <p:sp>
        <p:nvSpPr>
          <p:cNvPr id="60422" name="Rectangle 7"/>
          <p:cNvSpPr>
            <a:spLocks noChangeArrowheads="1"/>
          </p:cNvSpPr>
          <p:nvPr/>
        </p:nvSpPr>
        <p:spPr bwMode="auto">
          <a:xfrm>
            <a:off x="6689725" y="2235200"/>
            <a:ext cx="2454275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>
            <a:spAutoFit/>
          </a:bodyPr>
          <a:lstStyle/>
          <a:p>
            <a:pPr eaLnBrk="0" hangingPunct="0"/>
            <a:r>
              <a:rPr kumimoji="1" lang="zh-CN" altLang="en-US" sz="2400" b="1">
                <a:latin typeface="宋体" charset="-122"/>
              </a:rPr>
              <a:t>语法分析程序</a:t>
            </a:r>
          </a:p>
        </p:txBody>
      </p:sp>
      <p:sp>
        <p:nvSpPr>
          <p:cNvPr id="60423" name="Rectangle 8"/>
          <p:cNvSpPr>
            <a:spLocks noChangeArrowheads="1"/>
          </p:cNvSpPr>
          <p:nvPr/>
        </p:nvSpPr>
        <p:spPr bwMode="auto">
          <a:xfrm>
            <a:off x="7223125" y="2662238"/>
            <a:ext cx="1309688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>
            <a:spAutoFit/>
          </a:bodyPr>
          <a:lstStyle/>
          <a:p>
            <a:pPr eaLnBrk="0" hangingPunct="0"/>
            <a:r>
              <a:rPr kumimoji="1" lang="en-US" altLang="zh-CN" sz="2400" b="1">
                <a:latin typeface="宋体" charset="-122"/>
              </a:rPr>
              <a:t>(C</a:t>
            </a:r>
            <a:r>
              <a:rPr kumimoji="1" lang="zh-CN" altLang="en-US" sz="2400" b="1">
                <a:latin typeface="宋体" charset="-122"/>
              </a:rPr>
              <a:t>程序</a:t>
            </a:r>
            <a:r>
              <a:rPr kumimoji="1" lang="en-US" altLang="zh-CN" sz="2400" b="1">
                <a:latin typeface="宋体" charset="-122"/>
              </a:rPr>
              <a:t>)</a:t>
            </a:r>
          </a:p>
        </p:txBody>
      </p:sp>
      <p:sp>
        <p:nvSpPr>
          <p:cNvPr id="966665" name="Text Box 9"/>
          <p:cNvSpPr txBox="1">
            <a:spLocks noChangeArrowheads="1"/>
          </p:cNvSpPr>
          <p:nvPr/>
        </p:nvSpPr>
        <p:spPr bwMode="auto">
          <a:xfrm>
            <a:off x="1143000" y="3276600"/>
            <a:ext cx="5883275" cy="1938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kumimoji="1" lang="zh-CN" altLang="en-US" sz="2400" b="1">
                <a:latin typeface="宋体" charset="-122"/>
              </a:rPr>
              <a:t>输入：</a:t>
            </a:r>
          </a:p>
          <a:p>
            <a:pPr lvl="1" eaLnBrk="0" hangingPunct="0"/>
            <a:r>
              <a:rPr kumimoji="1" lang="zh-CN" altLang="en-US" sz="2400" b="1">
                <a:latin typeface="宋体" charset="-122"/>
              </a:rPr>
              <a:t>	语法规则（产生式）</a:t>
            </a:r>
          </a:p>
          <a:p>
            <a:pPr lvl="1" eaLnBrk="0" hangingPunct="0"/>
            <a:r>
              <a:rPr kumimoji="1" lang="zh-CN" altLang="en-US" sz="2400" b="1">
                <a:latin typeface="宋体" charset="-122"/>
              </a:rPr>
              <a:t>	语义动作（Ｃ程序段）</a:t>
            </a:r>
          </a:p>
          <a:p>
            <a:pPr eaLnBrk="0" hangingPunct="0"/>
            <a:r>
              <a:rPr kumimoji="1" lang="zh-CN" altLang="en-US" sz="2400" b="1">
                <a:latin typeface="宋体" charset="-122"/>
              </a:rPr>
              <a:t>输出：</a:t>
            </a:r>
          </a:p>
          <a:p>
            <a:pPr lvl="1" eaLnBrk="0" hangingPunct="0"/>
            <a:r>
              <a:rPr kumimoji="1" lang="zh-CN" altLang="en-US" sz="2400" b="1">
                <a:latin typeface="宋体" charset="-122"/>
              </a:rPr>
              <a:t>	</a:t>
            </a:r>
            <a:r>
              <a:rPr kumimoji="1" lang="en-US" altLang="zh-CN" sz="2400" b="1">
                <a:latin typeface="宋体" charset="-122"/>
              </a:rPr>
              <a:t>yyparse( ) </a:t>
            </a:r>
            <a:r>
              <a:rPr kumimoji="1" lang="zh-CN" altLang="en-US" sz="2400" b="1">
                <a:latin typeface="宋体" charset="-122"/>
              </a:rPr>
              <a:t>函数</a:t>
            </a:r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>
          <a:xfrm>
            <a:off x="228600" y="228600"/>
            <a:ext cx="7037388" cy="628650"/>
          </a:xfrm>
          <a:prstGeom prst="rect">
            <a:avLst/>
          </a:prstGeom>
          <a:noFill/>
        </p:spPr>
        <p:txBody>
          <a:bodyPr lIns="92075" tIns="46038" rIns="92075" bIns="46038"/>
          <a:lstStyle/>
          <a:p>
            <a:r>
              <a:rPr lang="zh-CN" altLang="en-US" sz="2800" b="1">
                <a:solidFill>
                  <a:srgbClr val="0000FF"/>
                </a:solidFill>
                <a:latin typeface="宋体" charset="-122"/>
                <a:ea typeface="Arial Unicode MS"/>
                <a:cs typeface="Arial Unicode MS"/>
              </a:rPr>
              <a:t>语法分析程序的自动生成工具</a:t>
            </a:r>
          </a:p>
        </p:txBody>
      </p:sp>
      <p:sp>
        <p:nvSpPr>
          <p:cNvPr id="60426" name="灯片编号占位符 1"/>
          <p:cNvSpPr txBox="1">
            <a:spLocks/>
          </p:cNvSpPr>
          <p:nvPr/>
        </p:nvSpPr>
        <p:spPr bwMode="auto">
          <a:xfrm>
            <a:off x="6553200" y="6172200"/>
            <a:ext cx="21336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 eaLnBrk="0" hangingPunct="0"/>
            <a:fld id="{9F442002-DDA2-41FA-826D-8347B9C73F6C}" type="slidenum">
              <a:rPr lang="en-US" altLang="zh-CN">
                <a:ea typeface="微软雅黑" pitchFamily="34" charset="-122"/>
              </a:rPr>
              <a:pPr algn="ctr" eaLnBrk="0" hangingPunct="0"/>
              <a:t>38</a:t>
            </a:fld>
            <a:endParaRPr lang="en-US" altLang="zh-CN">
              <a:ea typeface="微软雅黑" pitchFamily="34" charset="-122"/>
            </a:endParaRPr>
          </a:p>
          <a:p>
            <a:pPr algn="ctr" eaLnBrk="0" hangingPunct="0"/>
            <a:endParaRPr lang="en-US" altLang="zh-CN"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6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666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666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6665" grpId="0" autoUpdateAnimBg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441" name="Group 2"/>
          <p:cNvGrpSpPr>
            <a:grpSpLocks/>
          </p:cNvGrpSpPr>
          <p:nvPr/>
        </p:nvGrpSpPr>
        <p:grpSpPr bwMode="auto">
          <a:xfrm>
            <a:off x="990600" y="1141413"/>
            <a:ext cx="6667500" cy="4878387"/>
            <a:chOff x="944" y="719"/>
            <a:chExt cx="4200" cy="3073"/>
          </a:xfrm>
        </p:grpSpPr>
        <p:sp>
          <p:nvSpPr>
            <p:cNvPr id="61445" name="Text Box 3"/>
            <p:cNvSpPr txBox="1">
              <a:spLocks noChangeAspect="1" noChangeArrowheads="1"/>
            </p:cNvSpPr>
            <p:nvPr/>
          </p:nvSpPr>
          <p:spPr bwMode="auto">
            <a:xfrm>
              <a:off x="2274" y="719"/>
              <a:ext cx="1566" cy="2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r>
                <a:rPr lang="zh-CN" altLang="en-US" b="1">
                  <a:latin typeface="Times New Roman" pitchFamily="18" charset="0"/>
                </a:rPr>
                <a:t>源程序</a:t>
              </a:r>
            </a:p>
          </p:txBody>
        </p:sp>
        <p:sp>
          <p:nvSpPr>
            <p:cNvPr id="61446" name="Rectangle 4"/>
            <p:cNvSpPr>
              <a:spLocks noChangeArrowheads="1"/>
            </p:cNvSpPr>
            <p:nvPr/>
          </p:nvSpPr>
          <p:spPr bwMode="auto">
            <a:xfrm>
              <a:off x="2349" y="777"/>
              <a:ext cx="2469" cy="28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/>
              <a:endParaRPr lang="zh-CN" altLang="en-US">
                <a:ea typeface="微软雅黑" pitchFamily="34" charset="-122"/>
              </a:endParaRPr>
            </a:p>
          </p:txBody>
        </p:sp>
        <p:sp>
          <p:nvSpPr>
            <p:cNvPr id="61447" name="Rectangle 5"/>
            <p:cNvSpPr>
              <a:spLocks noChangeArrowheads="1"/>
            </p:cNvSpPr>
            <p:nvPr/>
          </p:nvSpPr>
          <p:spPr bwMode="auto">
            <a:xfrm>
              <a:off x="944" y="748"/>
              <a:ext cx="2469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endParaRPr kumimoji="1" lang="zh-CN" altLang="zh-CN" sz="2400">
                <a:latin typeface="Tahoma" pitchFamily="34" charset="0"/>
              </a:endParaRPr>
            </a:p>
          </p:txBody>
        </p:sp>
        <p:sp>
          <p:nvSpPr>
            <p:cNvPr id="61448" name="Rectangle 6"/>
            <p:cNvSpPr>
              <a:spLocks noChangeArrowheads="1"/>
            </p:cNvSpPr>
            <p:nvPr/>
          </p:nvSpPr>
          <p:spPr bwMode="auto">
            <a:xfrm>
              <a:off x="2349" y="777"/>
              <a:ext cx="2469" cy="28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/>
              <a:endParaRPr lang="zh-CN" altLang="en-US">
                <a:ea typeface="微软雅黑" pitchFamily="34" charset="-122"/>
              </a:endParaRPr>
            </a:p>
          </p:txBody>
        </p:sp>
        <p:sp>
          <p:nvSpPr>
            <p:cNvPr id="61449" name="Rectangle 7"/>
            <p:cNvSpPr>
              <a:spLocks noChangeArrowheads="1"/>
            </p:cNvSpPr>
            <p:nvPr/>
          </p:nvSpPr>
          <p:spPr bwMode="auto">
            <a:xfrm>
              <a:off x="944" y="748"/>
              <a:ext cx="2469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endParaRPr kumimoji="1" lang="zh-CN" altLang="zh-CN" sz="2400">
                <a:latin typeface="Tahoma" pitchFamily="34" charset="0"/>
              </a:endParaRPr>
            </a:p>
          </p:txBody>
        </p:sp>
        <p:sp>
          <p:nvSpPr>
            <p:cNvPr id="61450" name="Rectangle 8"/>
            <p:cNvSpPr>
              <a:spLocks noChangeArrowheads="1"/>
            </p:cNvSpPr>
            <p:nvPr/>
          </p:nvSpPr>
          <p:spPr bwMode="auto">
            <a:xfrm>
              <a:off x="2349" y="777"/>
              <a:ext cx="2469" cy="28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/>
              <a:endParaRPr lang="zh-CN" altLang="en-US">
                <a:ea typeface="微软雅黑" pitchFamily="34" charset="-122"/>
              </a:endParaRPr>
            </a:p>
          </p:txBody>
        </p:sp>
        <p:sp>
          <p:nvSpPr>
            <p:cNvPr id="61451" name="Text Box 9"/>
            <p:cNvSpPr txBox="1">
              <a:spLocks noChangeAspect="1" noChangeArrowheads="1"/>
            </p:cNvSpPr>
            <p:nvPr/>
          </p:nvSpPr>
          <p:spPr bwMode="auto">
            <a:xfrm>
              <a:off x="2284" y="1952"/>
              <a:ext cx="1565" cy="20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r>
                <a:rPr lang="zh-CN" altLang="en-US" b="1">
                  <a:latin typeface="Times New Roman" pitchFamily="18" charset="0"/>
                </a:rPr>
                <a:t>语义分析程序</a:t>
              </a:r>
            </a:p>
          </p:txBody>
        </p:sp>
        <p:sp>
          <p:nvSpPr>
            <p:cNvPr id="61452" name="Text Box 10"/>
            <p:cNvSpPr txBox="1">
              <a:spLocks noChangeAspect="1" noChangeArrowheads="1"/>
            </p:cNvSpPr>
            <p:nvPr/>
          </p:nvSpPr>
          <p:spPr bwMode="auto">
            <a:xfrm>
              <a:off x="2284" y="1538"/>
              <a:ext cx="1565" cy="206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r>
                <a:rPr lang="zh-CN" altLang="en-US" b="1">
                  <a:latin typeface="Times New Roman" pitchFamily="18" charset="0"/>
                </a:rPr>
                <a:t>语法分析程序</a:t>
              </a:r>
            </a:p>
          </p:txBody>
        </p:sp>
        <p:sp>
          <p:nvSpPr>
            <p:cNvPr id="61453" name="Text Box 11"/>
            <p:cNvSpPr txBox="1">
              <a:spLocks noChangeAspect="1" noChangeArrowheads="1"/>
            </p:cNvSpPr>
            <p:nvPr/>
          </p:nvSpPr>
          <p:spPr bwMode="auto">
            <a:xfrm>
              <a:off x="2317" y="2365"/>
              <a:ext cx="1566" cy="20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r>
                <a:rPr lang="zh-CN" altLang="en-US" b="1">
                  <a:latin typeface="Times New Roman" pitchFamily="18" charset="0"/>
                </a:rPr>
                <a:t>中间代码生成程序</a:t>
              </a:r>
            </a:p>
          </p:txBody>
        </p:sp>
        <p:sp>
          <p:nvSpPr>
            <p:cNvPr id="61454" name="Text Box 12"/>
            <p:cNvSpPr txBox="1">
              <a:spLocks noChangeAspect="1" noChangeArrowheads="1"/>
            </p:cNvSpPr>
            <p:nvPr/>
          </p:nvSpPr>
          <p:spPr bwMode="auto">
            <a:xfrm>
              <a:off x="2284" y="1136"/>
              <a:ext cx="1565" cy="206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r>
                <a:rPr lang="zh-CN" altLang="en-US" b="1">
                  <a:latin typeface="Times New Roman" pitchFamily="18" charset="0"/>
                </a:rPr>
                <a:t>词法分析程序</a:t>
              </a:r>
            </a:p>
          </p:txBody>
        </p:sp>
        <p:sp>
          <p:nvSpPr>
            <p:cNvPr id="61455" name="Text Box 13"/>
            <p:cNvSpPr txBox="1">
              <a:spLocks noChangeAspect="1" noChangeArrowheads="1"/>
            </p:cNvSpPr>
            <p:nvPr/>
          </p:nvSpPr>
          <p:spPr bwMode="auto">
            <a:xfrm>
              <a:off x="2317" y="2778"/>
              <a:ext cx="1566" cy="20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r>
                <a:rPr lang="zh-CN" altLang="en-US" b="1">
                  <a:latin typeface="Times New Roman" pitchFamily="18" charset="0"/>
                </a:rPr>
                <a:t>代码优化程序</a:t>
              </a:r>
            </a:p>
          </p:txBody>
        </p:sp>
        <p:sp>
          <p:nvSpPr>
            <p:cNvPr id="61456" name="Text Box 14"/>
            <p:cNvSpPr txBox="1">
              <a:spLocks noChangeAspect="1" noChangeArrowheads="1"/>
            </p:cNvSpPr>
            <p:nvPr/>
          </p:nvSpPr>
          <p:spPr bwMode="auto">
            <a:xfrm>
              <a:off x="2328" y="3196"/>
              <a:ext cx="1566" cy="206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r>
                <a:rPr lang="zh-CN" altLang="en-US" b="1">
                  <a:latin typeface="Times New Roman" pitchFamily="18" charset="0"/>
                </a:rPr>
                <a:t>目标代码生成程序</a:t>
              </a:r>
            </a:p>
          </p:txBody>
        </p:sp>
        <p:sp>
          <p:nvSpPr>
            <p:cNvPr id="61457" name="Text Box 15"/>
            <p:cNvSpPr txBox="1">
              <a:spLocks noChangeAspect="1" noChangeArrowheads="1"/>
            </p:cNvSpPr>
            <p:nvPr/>
          </p:nvSpPr>
          <p:spPr bwMode="auto">
            <a:xfrm>
              <a:off x="2308" y="3585"/>
              <a:ext cx="1565" cy="2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r>
                <a:rPr lang="zh-CN" altLang="en-US" b="1">
                  <a:latin typeface="Times New Roman" pitchFamily="18" charset="0"/>
                </a:rPr>
                <a:t>目标程序</a:t>
              </a:r>
            </a:p>
          </p:txBody>
        </p:sp>
        <p:sp>
          <p:nvSpPr>
            <p:cNvPr id="61458" name="Text Box 16"/>
            <p:cNvSpPr txBox="1">
              <a:spLocks noChangeAspect="1" noChangeArrowheads="1"/>
            </p:cNvSpPr>
            <p:nvPr/>
          </p:nvSpPr>
          <p:spPr bwMode="auto">
            <a:xfrm>
              <a:off x="1222" y="1400"/>
              <a:ext cx="391" cy="1723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altLang="zh-CN" b="1">
                <a:latin typeface="Times New Roman" pitchFamily="18" charset="0"/>
              </a:endParaRPr>
            </a:p>
            <a:p>
              <a:pPr algn="ctr" eaLnBrk="0" hangingPunct="0"/>
              <a:endParaRPr lang="en-US" altLang="zh-CN" b="1">
                <a:latin typeface="Times New Roman" pitchFamily="18" charset="0"/>
              </a:endParaRPr>
            </a:p>
            <a:p>
              <a:pPr algn="ctr" eaLnBrk="0" hangingPunct="0"/>
              <a:r>
                <a:rPr lang="zh-CN" altLang="en-US" b="1">
                  <a:latin typeface="Times New Roman" pitchFamily="18" charset="0"/>
                </a:rPr>
                <a:t>表格管理程序</a:t>
              </a:r>
            </a:p>
          </p:txBody>
        </p:sp>
        <p:sp>
          <p:nvSpPr>
            <p:cNvPr id="61459" name="Text Box 17"/>
            <p:cNvSpPr txBox="1">
              <a:spLocks noChangeAspect="1" noChangeArrowheads="1"/>
            </p:cNvSpPr>
            <p:nvPr/>
          </p:nvSpPr>
          <p:spPr bwMode="auto">
            <a:xfrm>
              <a:off x="4562" y="1400"/>
              <a:ext cx="365" cy="1723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altLang="zh-CN" b="1">
                <a:latin typeface="Times New Roman" pitchFamily="18" charset="0"/>
              </a:endParaRPr>
            </a:p>
            <a:p>
              <a:pPr algn="ctr" eaLnBrk="0" hangingPunct="0"/>
              <a:endParaRPr lang="en-US" altLang="zh-CN" b="1">
                <a:latin typeface="Times New Roman" pitchFamily="18" charset="0"/>
              </a:endParaRPr>
            </a:p>
            <a:p>
              <a:pPr algn="ctr" eaLnBrk="0" hangingPunct="0"/>
              <a:r>
                <a:rPr lang="zh-CN" altLang="en-US" b="1">
                  <a:latin typeface="Times New Roman" pitchFamily="18" charset="0"/>
                </a:rPr>
                <a:t>出错处理程序</a:t>
              </a:r>
            </a:p>
          </p:txBody>
        </p:sp>
        <p:sp>
          <p:nvSpPr>
            <p:cNvPr id="61460" name="Line 18"/>
            <p:cNvSpPr>
              <a:spLocks noChangeAspect="1" noChangeShapeType="1"/>
            </p:cNvSpPr>
            <p:nvPr/>
          </p:nvSpPr>
          <p:spPr bwMode="auto">
            <a:xfrm>
              <a:off x="3069" y="919"/>
              <a:ext cx="1" cy="20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1461" name="Line 19"/>
            <p:cNvSpPr>
              <a:spLocks noChangeAspect="1" noChangeShapeType="1"/>
            </p:cNvSpPr>
            <p:nvPr/>
          </p:nvSpPr>
          <p:spPr bwMode="auto">
            <a:xfrm>
              <a:off x="3080" y="3407"/>
              <a:ext cx="1" cy="20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1462" name="Line 20"/>
            <p:cNvSpPr>
              <a:spLocks noChangeAspect="1" noChangeShapeType="1"/>
            </p:cNvSpPr>
            <p:nvPr/>
          </p:nvSpPr>
          <p:spPr bwMode="auto">
            <a:xfrm>
              <a:off x="1620" y="1641"/>
              <a:ext cx="653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1463" name="Line 21"/>
            <p:cNvSpPr>
              <a:spLocks noChangeAspect="1" noChangeShapeType="1"/>
            </p:cNvSpPr>
            <p:nvPr/>
          </p:nvSpPr>
          <p:spPr bwMode="auto">
            <a:xfrm>
              <a:off x="1642" y="2039"/>
              <a:ext cx="653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1464" name="Line 22"/>
            <p:cNvSpPr>
              <a:spLocks noChangeAspect="1" noChangeShapeType="1"/>
            </p:cNvSpPr>
            <p:nvPr/>
          </p:nvSpPr>
          <p:spPr bwMode="auto">
            <a:xfrm>
              <a:off x="3323" y="1331"/>
              <a:ext cx="1" cy="20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1465" name="Line 23"/>
            <p:cNvSpPr>
              <a:spLocks noChangeAspect="1" noChangeShapeType="1"/>
            </p:cNvSpPr>
            <p:nvPr/>
          </p:nvSpPr>
          <p:spPr bwMode="auto">
            <a:xfrm>
              <a:off x="3323" y="1744"/>
              <a:ext cx="1" cy="20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1466" name="Line 24"/>
            <p:cNvSpPr>
              <a:spLocks noChangeAspect="1" noChangeShapeType="1"/>
            </p:cNvSpPr>
            <p:nvPr/>
          </p:nvSpPr>
          <p:spPr bwMode="auto">
            <a:xfrm>
              <a:off x="3323" y="2159"/>
              <a:ext cx="1" cy="20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1467" name="Line 25"/>
            <p:cNvSpPr>
              <a:spLocks noChangeAspect="1" noChangeShapeType="1"/>
            </p:cNvSpPr>
            <p:nvPr/>
          </p:nvSpPr>
          <p:spPr bwMode="auto">
            <a:xfrm>
              <a:off x="3334" y="2572"/>
              <a:ext cx="1" cy="20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1468" name="Line 26"/>
            <p:cNvSpPr>
              <a:spLocks noChangeAspect="1" noChangeShapeType="1"/>
            </p:cNvSpPr>
            <p:nvPr/>
          </p:nvSpPr>
          <p:spPr bwMode="auto">
            <a:xfrm>
              <a:off x="3334" y="2985"/>
              <a:ext cx="1" cy="20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1469" name="Line 27"/>
            <p:cNvSpPr>
              <a:spLocks noChangeAspect="1" noChangeShapeType="1"/>
            </p:cNvSpPr>
            <p:nvPr/>
          </p:nvSpPr>
          <p:spPr bwMode="auto">
            <a:xfrm flipV="1">
              <a:off x="1620" y="1222"/>
              <a:ext cx="641" cy="24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1470" name="Line 28"/>
            <p:cNvSpPr>
              <a:spLocks noChangeAspect="1" noChangeShapeType="1"/>
            </p:cNvSpPr>
            <p:nvPr/>
          </p:nvSpPr>
          <p:spPr bwMode="auto">
            <a:xfrm>
              <a:off x="1631" y="2460"/>
              <a:ext cx="653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1471" name="Line 29"/>
            <p:cNvSpPr>
              <a:spLocks noChangeAspect="1" noChangeShapeType="1"/>
            </p:cNvSpPr>
            <p:nvPr/>
          </p:nvSpPr>
          <p:spPr bwMode="auto">
            <a:xfrm>
              <a:off x="1631" y="2863"/>
              <a:ext cx="653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1472" name="Line 30"/>
            <p:cNvSpPr>
              <a:spLocks noChangeAspect="1" noChangeShapeType="1"/>
            </p:cNvSpPr>
            <p:nvPr/>
          </p:nvSpPr>
          <p:spPr bwMode="auto">
            <a:xfrm>
              <a:off x="1620" y="3053"/>
              <a:ext cx="653" cy="22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1473" name="Line 31"/>
            <p:cNvSpPr>
              <a:spLocks noChangeAspect="1" noChangeShapeType="1"/>
            </p:cNvSpPr>
            <p:nvPr/>
          </p:nvSpPr>
          <p:spPr bwMode="auto">
            <a:xfrm>
              <a:off x="2818" y="1328"/>
              <a:ext cx="1" cy="20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1474" name="Line 32"/>
            <p:cNvSpPr>
              <a:spLocks noChangeAspect="1" noChangeShapeType="1"/>
            </p:cNvSpPr>
            <p:nvPr/>
          </p:nvSpPr>
          <p:spPr bwMode="auto">
            <a:xfrm>
              <a:off x="2818" y="1742"/>
              <a:ext cx="1" cy="20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1475" name="Line 33"/>
            <p:cNvSpPr>
              <a:spLocks noChangeAspect="1" noChangeShapeType="1"/>
            </p:cNvSpPr>
            <p:nvPr/>
          </p:nvSpPr>
          <p:spPr bwMode="auto">
            <a:xfrm>
              <a:off x="2818" y="2155"/>
              <a:ext cx="1" cy="20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1476" name="Line 34"/>
            <p:cNvSpPr>
              <a:spLocks noChangeAspect="1" noChangeShapeType="1"/>
            </p:cNvSpPr>
            <p:nvPr/>
          </p:nvSpPr>
          <p:spPr bwMode="auto">
            <a:xfrm>
              <a:off x="2830" y="2568"/>
              <a:ext cx="1" cy="20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1477" name="Line 35"/>
            <p:cNvSpPr>
              <a:spLocks noChangeAspect="1" noChangeShapeType="1"/>
            </p:cNvSpPr>
            <p:nvPr/>
          </p:nvSpPr>
          <p:spPr bwMode="auto">
            <a:xfrm>
              <a:off x="2826" y="2985"/>
              <a:ext cx="1" cy="20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1478" name="Line 36"/>
            <p:cNvSpPr>
              <a:spLocks noChangeAspect="1" noChangeShapeType="1"/>
            </p:cNvSpPr>
            <p:nvPr/>
          </p:nvSpPr>
          <p:spPr bwMode="auto">
            <a:xfrm>
              <a:off x="3876" y="1641"/>
              <a:ext cx="653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1479" name="Line 37"/>
            <p:cNvSpPr>
              <a:spLocks noChangeAspect="1" noChangeShapeType="1"/>
            </p:cNvSpPr>
            <p:nvPr/>
          </p:nvSpPr>
          <p:spPr bwMode="auto">
            <a:xfrm>
              <a:off x="3898" y="2039"/>
              <a:ext cx="653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1480" name="Line 38"/>
            <p:cNvSpPr>
              <a:spLocks noChangeAspect="1" noChangeShapeType="1"/>
            </p:cNvSpPr>
            <p:nvPr/>
          </p:nvSpPr>
          <p:spPr bwMode="auto">
            <a:xfrm>
              <a:off x="3887" y="2460"/>
              <a:ext cx="653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1481" name="Line 39"/>
            <p:cNvSpPr>
              <a:spLocks noChangeAspect="1" noChangeShapeType="1"/>
            </p:cNvSpPr>
            <p:nvPr/>
          </p:nvSpPr>
          <p:spPr bwMode="auto">
            <a:xfrm>
              <a:off x="3887" y="2863"/>
              <a:ext cx="653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1482" name="Line 40"/>
            <p:cNvSpPr>
              <a:spLocks noChangeAspect="1" noChangeShapeType="1"/>
            </p:cNvSpPr>
            <p:nvPr/>
          </p:nvSpPr>
          <p:spPr bwMode="auto">
            <a:xfrm flipH="1" flipV="1">
              <a:off x="3865" y="1229"/>
              <a:ext cx="664" cy="24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1483" name="Line 41"/>
            <p:cNvSpPr>
              <a:spLocks noChangeAspect="1" noChangeShapeType="1"/>
            </p:cNvSpPr>
            <p:nvPr/>
          </p:nvSpPr>
          <p:spPr bwMode="auto">
            <a:xfrm flipH="1">
              <a:off x="3954" y="3053"/>
              <a:ext cx="576" cy="24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1484" name="Rectangle 42"/>
            <p:cNvSpPr>
              <a:spLocks noChangeAspect="1" noChangeArrowheads="1"/>
            </p:cNvSpPr>
            <p:nvPr/>
          </p:nvSpPr>
          <p:spPr bwMode="auto">
            <a:xfrm>
              <a:off x="1001" y="987"/>
              <a:ext cx="4143" cy="2482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prstDash val="dash"/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zh-CN" altLang="en-US">
                <a:ea typeface="微软雅黑" pitchFamily="34" charset="-122"/>
              </a:endParaRPr>
            </a:p>
          </p:txBody>
        </p:sp>
      </p:grpSp>
      <p:sp>
        <p:nvSpPr>
          <p:cNvPr id="61442" name="Rectangle 44"/>
          <p:cNvSpPr>
            <a:spLocks noChangeArrowheads="1"/>
          </p:cNvSpPr>
          <p:nvPr/>
        </p:nvSpPr>
        <p:spPr bwMode="auto">
          <a:xfrm>
            <a:off x="2971800" y="2970213"/>
            <a:ext cx="2819400" cy="609600"/>
          </a:xfrm>
          <a:prstGeom prst="rect">
            <a:avLst/>
          </a:prstGeom>
          <a:solidFill>
            <a:srgbClr val="00FF00">
              <a:alpha val="43921"/>
            </a:srgbClr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zh-CN" altLang="en-US">
              <a:ea typeface="微软雅黑" pitchFamily="34" charset="-122"/>
            </a:endParaRPr>
          </a:p>
        </p:txBody>
      </p:sp>
      <p:sp>
        <p:nvSpPr>
          <p:cNvPr id="46" name="Rectangle 2"/>
          <p:cNvSpPr txBox="1">
            <a:spLocks noChangeArrowheads="1"/>
          </p:cNvSpPr>
          <p:nvPr/>
        </p:nvSpPr>
        <p:spPr bwMode="auto">
          <a:xfrm>
            <a:off x="457200" y="381000"/>
            <a:ext cx="8229600" cy="334963"/>
          </a:xfrm>
          <a:prstGeom prst="rect">
            <a:avLst/>
          </a:prstGeom>
          <a:noFill/>
          <a:ln>
            <a:noFill/>
          </a:ln>
          <a:effectLst/>
        </p:spPr>
        <p:txBody>
          <a:bodyPr anchor="ctr"/>
          <a:lstStyle/>
          <a:p>
            <a:pPr>
              <a:defRPr/>
            </a:pPr>
            <a:r>
              <a:rPr lang="zh-CN" altLang="en-US" sz="2800" b="1" kern="0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  <a:cs typeface="+mj-cs"/>
              </a:rPr>
              <a:t>语义分析</a:t>
            </a:r>
          </a:p>
        </p:txBody>
      </p:sp>
      <p:sp>
        <p:nvSpPr>
          <p:cNvPr id="61444" name="灯片编号占位符 1"/>
          <p:cNvSpPr txBox="1">
            <a:spLocks/>
          </p:cNvSpPr>
          <p:nvPr/>
        </p:nvSpPr>
        <p:spPr bwMode="auto">
          <a:xfrm>
            <a:off x="6553200" y="6172200"/>
            <a:ext cx="21336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 eaLnBrk="0" hangingPunct="0"/>
            <a:fld id="{5E6666D4-2971-4E6C-80E6-A652F580BC7F}" type="slidenum">
              <a:rPr lang="en-US" altLang="zh-CN">
                <a:ea typeface="微软雅黑" pitchFamily="34" charset="-122"/>
              </a:rPr>
              <a:pPr algn="ctr" eaLnBrk="0" hangingPunct="0"/>
              <a:t>39</a:t>
            </a:fld>
            <a:endParaRPr lang="en-US" altLang="zh-CN">
              <a:ea typeface="微软雅黑" pitchFamily="34" charset="-122"/>
            </a:endParaRPr>
          </a:p>
          <a:p>
            <a:pPr algn="ctr" eaLnBrk="0" hangingPunct="0"/>
            <a:endParaRPr lang="en-US" altLang="zh-CN">
              <a:ea typeface="微软雅黑" pitchFamily="34" charset="-122"/>
            </a:endParaRPr>
          </a:p>
        </p:txBody>
      </p:sp>
    </p:spTree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2"/>
          <p:cNvSpPr txBox="1">
            <a:spLocks/>
          </p:cNvSpPr>
          <p:nvPr/>
        </p:nvSpPr>
        <p:spPr>
          <a:xfrm>
            <a:off x="304800" y="1143000"/>
            <a:ext cx="8229600" cy="4525962"/>
          </a:xfrm>
          <a:prstGeom prst="rect">
            <a:avLst/>
          </a:prstGeom>
        </p:spPr>
        <p:txBody>
          <a:bodyPr/>
          <a:lstStyle/>
          <a:p>
            <a:pPr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zh-CN" altLang="en-US" sz="2400" b="1" kern="0" dirty="0">
                <a:solidFill>
                  <a:srgbClr val="002060"/>
                </a:solidFill>
                <a:latin typeface="宋体" pitchFamily="2" charset="-122"/>
                <a:ea typeface="宋体" pitchFamily="2" charset="-122"/>
              </a:rPr>
              <a:t>  掌握编译程序</a:t>
            </a:r>
            <a:r>
              <a:rPr lang="en-US" altLang="zh-CN" sz="2400" b="1" kern="0" dirty="0">
                <a:solidFill>
                  <a:srgbClr val="002060"/>
                </a:solidFill>
                <a:latin typeface="宋体" pitchFamily="2" charset="-122"/>
                <a:ea typeface="宋体" pitchFamily="2" charset="-122"/>
              </a:rPr>
              <a:t>/</a:t>
            </a:r>
            <a:r>
              <a:rPr lang="zh-CN" altLang="en-US" sz="2400" b="1" kern="0" dirty="0">
                <a:solidFill>
                  <a:srgbClr val="002060"/>
                </a:solidFill>
                <a:latin typeface="宋体" pitchFamily="2" charset="-122"/>
                <a:ea typeface="宋体" pitchFamily="2" charset="-122"/>
              </a:rPr>
              <a:t>系统设计的基本原理</a:t>
            </a:r>
          </a:p>
          <a:p>
            <a:pPr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zh-CN" altLang="en-US" sz="2400" b="1" kern="0" dirty="0">
                <a:solidFill>
                  <a:srgbClr val="002060"/>
                </a:solidFill>
                <a:latin typeface="宋体" pitchFamily="2" charset="-122"/>
                <a:ea typeface="宋体" pitchFamily="2" charset="-122"/>
              </a:rPr>
              <a:t>  掌握“常见”语言机制的实现技术</a:t>
            </a:r>
          </a:p>
          <a:p>
            <a:pPr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zh-CN" altLang="en-US" sz="2400" b="1" kern="0" dirty="0">
                <a:solidFill>
                  <a:srgbClr val="002060"/>
                </a:solidFill>
                <a:latin typeface="宋体" pitchFamily="2" charset="-122"/>
                <a:ea typeface="宋体" pitchFamily="2" charset="-122"/>
              </a:rPr>
              <a:t>  经历开发一个小型编译程序的主要阶段</a:t>
            </a:r>
          </a:p>
          <a:p>
            <a:pPr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zh-CN" altLang="en-US" sz="2400" b="1" kern="0" dirty="0">
                <a:solidFill>
                  <a:srgbClr val="002060"/>
                </a:solidFill>
                <a:latin typeface="宋体" pitchFamily="2" charset="-122"/>
                <a:ea typeface="宋体" pitchFamily="2" charset="-122"/>
              </a:rPr>
              <a:t>  自学并使用自动构造工具</a:t>
            </a:r>
          </a:p>
          <a:p>
            <a:pPr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zh-CN" altLang="en-US" sz="2400" b="1" kern="0" dirty="0">
                <a:solidFill>
                  <a:srgbClr val="002060"/>
                </a:solidFill>
                <a:latin typeface="宋体" pitchFamily="2" charset="-122"/>
                <a:ea typeface="宋体" pitchFamily="2" charset="-122"/>
              </a:rPr>
              <a:t>  加深对计算机系统的理解</a:t>
            </a:r>
          </a:p>
          <a:p>
            <a:pPr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zh-CN" altLang="en-US" sz="2400" b="1" kern="0" dirty="0">
                <a:solidFill>
                  <a:srgbClr val="002060"/>
                </a:solidFill>
                <a:latin typeface="宋体" pitchFamily="2" charset="-122"/>
                <a:ea typeface="宋体" pitchFamily="2" charset="-122"/>
              </a:rPr>
              <a:t>  体会将所学知识灵活应用</a:t>
            </a:r>
          </a:p>
          <a:p>
            <a:pPr marL="342900" indent="-342900">
              <a:spcBef>
                <a:spcPct val="20000"/>
              </a:spcBef>
              <a:buFontTx/>
              <a:buChar char="•"/>
              <a:defRPr/>
            </a:pPr>
            <a:endParaRPr lang="zh-CN" altLang="en-US" sz="2400" b="1" kern="0" dirty="0">
              <a:solidFill>
                <a:srgbClr val="002060"/>
              </a:solidFill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34818" name="Rectangle 2"/>
          <p:cNvSpPr txBox="1">
            <a:spLocks noChangeArrowheads="1"/>
          </p:cNvSpPr>
          <p:nvPr/>
        </p:nvSpPr>
        <p:spPr bwMode="auto">
          <a:xfrm>
            <a:off x="457200" y="228600"/>
            <a:ext cx="7005638" cy="693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0" hangingPunct="0"/>
            <a:r>
              <a:rPr lang="zh-CN" altLang="en-US" sz="2800" dirty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rPr>
              <a:t>教学内容与学习方法</a:t>
            </a:r>
          </a:p>
        </p:txBody>
      </p:sp>
      <p:sp>
        <p:nvSpPr>
          <p:cNvPr id="10" name="Text Box 1034"/>
          <p:cNvSpPr txBox="1">
            <a:spLocks noChangeArrowheads="1"/>
          </p:cNvSpPr>
          <p:nvPr/>
        </p:nvSpPr>
        <p:spPr bwMode="auto">
          <a:xfrm>
            <a:off x="1966913" y="4027488"/>
            <a:ext cx="5272087" cy="522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zh-CN" altLang="en-US" sz="2800" b="1">
                <a:solidFill>
                  <a:srgbClr val="002060"/>
                </a:solidFill>
                <a:latin typeface="宋体" charset="-122"/>
              </a:rPr>
              <a:t>原理  </a:t>
            </a:r>
            <a:r>
              <a:rPr lang="en-US" altLang="zh-CN" sz="2800" b="1">
                <a:solidFill>
                  <a:srgbClr val="002060"/>
                </a:solidFill>
                <a:latin typeface="宋体" charset="-122"/>
              </a:rPr>
              <a:t>+    </a:t>
            </a:r>
            <a:r>
              <a:rPr lang="zh-CN" altLang="en-US" sz="2800" b="1">
                <a:solidFill>
                  <a:srgbClr val="002060"/>
                </a:solidFill>
                <a:latin typeface="宋体" charset="-122"/>
              </a:rPr>
              <a:t>技术    </a:t>
            </a:r>
            <a:r>
              <a:rPr lang="en-US" altLang="zh-CN" sz="2800" b="1">
                <a:solidFill>
                  <a:srgbClr val="002060"/>
                </a:solidFill>
                <a:latin typeface="宋体" charset="-122"/>
              </a:rPr>
              <a:t>+   </a:t>
            </a:r>
            <a:r>
              <a:rPr lang="zh-CN" altLang="en-US" sz="2800" b="1">
                <a:solidFill>
                  <a:srgbClr val="002060"/>
                </a:solidFill>
                <a:latin typeface="宋体" charset="-122"/>
              </a:rPr>
              <a:t>工具</a:t>
            </a:r>
          </a:p>
        </p:txBody>
      </p:sp>
      <p:grpSp>
        <p:nvGrpSpPr>
          <p:cNvPr id="11" name="Group 10"/>
          <p:cNvGrpSpPr>
            <a:grpSpLocks/>
          </p:cNvGrpSpPr>
          <p:nvPr/>
        </p:nvGrpSpPr>
        <p:grpSpPr bwMode="auto">
          <a:xfrm>
            <a:off x="1846174" y="4592639"/>
            <a:ext cx="2612803" cy="1061029"/>
            <a:chOff x="1329" y="2387"/>
            <a:chExt cx="1423" cy="1226"/>
          </a:xfrm>
        </p:grpSpPr>
        <p:sp>
          <p:nvSpPr>
            <p:cNvPr id="34826" name="Rectangle 11"/>
            <p:cNvSpPr>
              <a:spLocks noChangeArrowheads="1"/>
            </p:cNvSpPr>
            <p:nvPr/>
          </p:nvSpPr>
          <p:spPr bwMode="auto">
            <a:xfrm>
              <a:off x="1329" y="3008"/>
              <a:ext cx="1423" cy="60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 eaLnBrk="0" hangingPunct="0"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r>
                <a:rPr lang="zh-CN" altLang="en-GB" sz="2800" b="1" dirty="0">
                  <a:solidFill>
                    <a:srgbClr val="002060"/>
                  </a:solidFill>
                  <a:latin typeface="宋体" charset="-122"/>
                </a:rPr>
                <a:t>课内</a:t>
              </a:r>
              <a:r>
                <a:rPr lang="zh-CN" altLang="en-US" sz="2800" b="1" dirty="0">
                  <a:solidFill>
                    <a:srgbClr val="002060"/>
                  </a:solidFill>
                  <a:latin typeface="宋体" charset="-122"/>
                </a:rPr>
                <a:t>理论教学</a:t>
              </a:r>
            </a:p>
          </p:txBody>
        </p:sp>
        <p:sp>
          <p:nvSpPr>
            <p:cNvPr id="34827" name="Line 12"/>
            <p:cNvSpPr>
              <a:spLocks noChangeShapeType="1"/>
            </p:cNvSpPr>
            <p:nvPr/>
          </p:nvSpPr>
          <p:spPr bwMode="auto">
            <a:xfrm>
              <a:off x="1655" y="2387"/>
              <a:ext cx="363" cy="635"/>
            </a:xfrm>
            <a:prstGeom prst="line">
              <a:avLst/>
            </a:prstGeom>
            <a:noFill/>
            <a:ln w="3175" cap="rnd">
              <a:solidFill>
                <a:srgbClr val="800080"/>
              </a:solidFill>
              <a:prstDash val="sysDot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4828" name="Line 13"/>
            <p:cNvSpPr>
              <a:spLocks noChangeShapeType="1"/>
            </p:cNvSpPr>
            <p:nvPr/>
          </p:nvSpPr>
          <p:spPr bwMode="auto">
            <a:xfrm flipH="1">
              <a:off x="2200" y="2432"/>
              <a:ext cx="317" cy="590"/>
            </a:xfrm>
            <a:prstGeom prst="line">
              <a:avLst/>
            </a:prstGeom>
            <a:noFill/>
            <a:ln w="3175" cap="rnd">
              <a:solidFill>
                <a:srgbClr val="800080"/>
              </a:solidFill>
              <a:prstDash val="sysDot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5" name="Group 14"/>
          <p:cNvGrpSpPr>
            <a:grpSpLocks/>
          </p:cNvGrpSpPr>
          <p:nvPr/>
        </p:nvGrpSpPr>
        <p:grpSpPr bwMode="auto">
          <a:xfrm>
            <a:off x="4419556" y="4806951"/>
            <a:ext cx="2709159" cy="825789"/>
            <a:chOff x="2722" y="2387"/>
            <a:chExt cx="1474" cy="1157"/>
          </a:xfrm>
        </p:grpSpPr>
        <p:sp>
          <p:nvSpPr>
            <p:cNvPr id="34823" name="Rectangle 15"/>
            <p:cNvSpPr>
              <a:spLocks noChangeArrowheads="1"/>
            </p:cNvSpPr>
            <p:nvPr/>
          </p:nvSpPr>
          <p:spPr bwMode="auto">
            <a:xfrm>
              <a:off x="2722" y="2811"/>
              <a:ext cx="1474" cy="73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r>
                <a:rPr lang="zh-CN" altLang="en-GB" sz="2800" b="1" dirty="0">
                  <a:solidFill>
                    <a:srgbClr val="002060"/>
                  </a:solidFill>
                  <a:latin typeface="宋体" charset="-122"/>
                </a:rPr>
                <a:t>课</a:t>
              </a:r>
              <a:r>
                <a:rPr lang="zh-CN" altLang="en-US" sz="2800" b="1" dirty="0">
                  <a:solidFill>
                    <a:srgbClr val="002060"/>
                  </a:solidFill>
                  <a:latin typeface="宋体" charset="-122"/>
                </a:rPr>
                <a:t>内和课外实验</a:t>
              </a:r>
            </a:p>
          </p:txBody>
        </p:sp>
        <p:sp>
          <p:nvSpPr>
            <p:cNvPr id="34824" name="Line 16"/>
            <p:cNvSpPr>
              <a:spLocks noChangeShapeType="1"/>
            </p:cNvSpPr>
            <p:nvPr/>
          </p:nvSpPr>
          <p:spPr bwMode="auto">
            <a:xfrm>
              <a:off x="2925" y="2432"/>
              <a:ext cx="363" cy="635"/>
            </a:xfrm>
            <a:prstGeom prst="line">
              <a:avLst/>
            </a:prstGeom>
            <a:noFill/>
            <a:ln w="3175" cap="rnd">
              <a:solidFill>
                <a:srgbClr val="800080"/>
              </a:solidFill>
              <a:prstDash val="sysDot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4825" name="Line 17"/>
            <p:cNvSpPr>
              <a:spLocks noChangeShapeType="1"/>
            </p:cNvSpPr>
            <p:nvPr/>
          </p:nvSpPr>
          <p:spPr bwMode="auto">
            <a:xfrm flipH="1">
              <a:off x="3470" y="2387"/>
              <a:ext cx="317" cy="680"/>
            </a:xfrm>
            <a:prstGeom prst="line">
              <a:avLst/>
            </a:prstGeom>
            <a:noFill/>
            <a:ln w="3175" cap="rnd">
              <a:solidFill>
                <a:srgbClr val="800080"/>
              </a:solidFill>
              <a:prstDash val="sysDot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34822" name="灯片编号占位符 2"/>
          <p:cNvSpPr>
            <a:spLocks noGrp="1"/>
          </p:cNvSpPr>
          <p:nvPr>
            <p:ph type="sldNum" sz="quarter" idx="10"/>
          </p:nvPr>
        </p:nvSpPr>
        <p:spPr bwMode="auto">
          <a:xfrm>
            <a:off x="6477000" y="6248400"/>
            <a:ext cx="2133600" cy="244475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fld id="{5D35A835-D2CD-4E22-B478-BF422EE6B346}" type="slidenum">
              <a:rPr lang="en-US" altLang="zh-CN" smtClean="0"/>
              <a:pPr/>
              <a:t>4</a:t>
            </a:fld>
            <a:endParaRPr lang="en-US" altLang="zh-CN"/>
          </a:p>
          <a:p>
            <a:endParaRPr lang="en-US" altLang="zh-CN"/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02FD4464-F3BE-45DF-B1F0-FE45623B083F}"/>
              </a:ext>
            </a:extLst>
          </p:cNvPr>
          <p:cNvCxnSpPr/>
          <p:nvPr/>
        </p:nvCxnSpPr>
        <p:spPr bwMode="auto">
          <a:xfrm>
            <a:off x="2667000" y="4806951"/>
            <a:ext cx="0" cy="0"/>
          </a:xfrm>
          <a:prstGeom prst="line">
            <a:avLst/>
          </a:prstGeom>
          <a:solidFill>
            <a:srgbClr val="993366">
              <a:alpha val="96001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2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7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utoUpdateAnimBg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457200" y="381000"/>
            <a:ext cx="8229600" cy="334963"/>
          </a:xfrm>
          <a:prstGeom prst="rect">
            <a:avLst/>
          </a:prstGeom>
          <a:noFill/>
          <a:ln>
            <a:noFill/>
          </a:ln>
          <a:effectLst/>
        </p:spPr>
        <p:txBody>
          <a:bodyPr anchor="ctr"/>
          <a:lstStyle/>
          <a:p>
            <a:pPr>
              <a:defRPr/>
            </a:pPr>
            <a:r>
              <a:rPr lang="zh-CN" altLang="en-US" sz="2800" b="1" kern="0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  <a:cs typeface="+mj-cs"/>
              </a:rPr>
              <a:t>语义分析</a:t>
            </a:r>
          </a:p>
        </p:txBody>
      </p:sp>
      <p:sp>
        <p:nvSpPr>
          <p:cNvPr id="62466" name="灯片编号占位符 1"/>
          <p:cNvSpPr txBox="1">
            <a:spLocks/>
          </p:cNvSpPr>
          <p:nvPr/>
        </p:nvSpPr>
        <p:spPr bwMode="auto">
          <a:xfrm>
            <a:off x="6553200" y="6172200"/>
            <a:ext cx="21336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 eaLnBrk="0" hangingPunct="0"/>
            <a:fld id="{24454D7A-9253-46C4-9357-47C872D2B6C1}" type="slidenum">
              <a:rPr lang="en-US" altLang="zh-CN">
                <a:ea typeface="微软雅黑" pitchFamily="34" charset="-122"/>
              </a:rPr>
              <a:pPr algn="ctr" eaLnBrk="0" hangingPunct="0"/>
              <a:t>40</a:t>
            </a:fld>
            <a:endParaRPr lang="en-US" altLang="zh-CN">
              <a:ea typeface="微软雅黑" pitchFamily="34" charset="-122"/>
            </a:endParaRPr>
          </a:p>
          <a:p>
            <a:pPr algn="ctr" eaLnBrk="0" hangingPunct="0"/>
            <a:endParaRPr lang="en-US" altLang="zh-CN">
              <a:ea typeface="微软雅黑" pitchFamily="34" charset="-122"/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457200" y="990600"/>
            <a:ext cx="7772400" cy="2057400"/>
          </a:xfrm>
          <a:prstGeom prst="rect">
            <a:avLst/>
          </a:prstGeom>
        </p:spPr>
        <p:txBody>
          <a:bodyPr/>
          <a:lstStyle/>
          <a:p>
            <a:pPr marL="342900" indent="-342900">
              <a:spcBef>
                <a:spcPct val="20000"/>
              </a:spcBef>
              <a:buFont typeface="Wingdings" pitchFamily="2" charset="2"/>
              <a:buNone/>
              <a:defRPr/>
            </a:pPr>
            <a:r>
              <a:rPr lang="zh-CN" altLang="en-US" sz="2400" b="1" kern="0">
                <a:latin typeface="Times New Roman" pitchFamily="18" charset="0"/>
                <a:ea typeface="+mn-ea"/>
                <a:cs typeface="Times New Roman" pitchFamily="18" charset="0"/>
              </a:rPr>
              <a:t>语义审查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  <a:defRPr/>
            </a:pPr>
            <a:r>
              <a:rPr lang="zh-CN" altLang="en-US" sz="2400" b="1" kern="0">
                <a:latin typeface="Times New Roman" pitchFamily="18" charset="0"/>
                <a:ea typeface="+mn-ea"/>
                <a:cs typeface="Times New Roman" pitchFamily="18" charset="0"/>
              </a:rPr>
              <a:t>上下文相关性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  <a:defRPr/>
            </a:pPr>
            <a:r>
              <a:rPr lang="zh-CN" altLang="en-US" sz="2400" b="1" kern="0">
                <a:latin typeface="Times New Roman" pitchFamily="18" charset="0"/>
                <a:ea typeface="+mn-ea"/>
                <a:cs typeface="Times New Roman" pitchFamily="18" charset="0"/>
              </a:rPr>
              <a:t>类型匹配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  <a:defRPr/>
            </a:pPr>
            <a:r>
              <a:rPr lang="zh-CN" altLang="en-US" sz="2400" b="1" kern="0">
                <a:latin typeface="Times New Roman" pitchFamily="18" charset="0"/>
                <a:ea typeface="+mn-ea"/>
                <a:cs typeface="Times New Roman" pitchFamily="18" charset="0"/>
              </a:rPr>
              <a:t>类型转换</a:t>
            </a:r>
            <a:endParaRPr lang="zh-CN" altLang="en-US" sz="2400" b="1" kern="0" dirty="0"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grpSp>
        <p:nvGrpSpPr>
          <p:cNvPr id="8" name="Group 3"/>
          <p:cNvGrpSpPr>
            <a:grpSpLocks/>
          </p:cNvGrpSpPr>
          <p:nvPr/>
        </p:nvGrpSpPr>
        <p:grpSpPr bwMode="auto">
          <a:xfrm>
            <a:off x="2286000" y="2362200"/>
            <a:ext cx="6629400" cy="3581400"/>
            <a:chOff x="912" y="1200"/>
            <a:chExt cx="4176" cy="2624"/>
          </a:xfrm>
        </p:grpSpPr>
        <p:sp>
          <p:nvSpPr>
            <p:cNvPr id="62469" name="Text Box 4"/>
            <p:cNvSpPr txBox="1">
              <a:spLocks noChangeArrowheads="1"/>
            </p:cNvSpPr>
            <p:nvPr/>
          </p:nvSpPr>
          <p:spPr bwMode="auto">
            <a:xfrm>
              <a:off x="4416" y="3456"/>
              <a:ext cx="38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en-US" altLang="zh-CN" sz="3200">
                  <a:solidFill>
                    <a:srgbClr val="FF6600"/>
                  </a:solidFill>
                  <a:latin typeface="Times New Roman" pitchFamily="18" charset="0"/>
                </a:rPr>
                <a:t>10</a:t>
              </a:r>
              <a:endParaRPr kumimoji="1" lang="en-US" altLang="zh-CN" sz="2400">
                <a:solidFill>
                  <a:srgbClr val="FF6600"/>
                </a:solidFill>
                <a:latin typeface="Times New Roman" pitchFamily="18" charset="0"/>
              </a:endParaRPr>
            </a:p>
          </p:txBody>
        </p:sp>
        <p:sp>
          <p:nvSpPr>
            <p:cNvPr id="62470" name="Text Box 5"/>
            <p:cNvSpPr txBox="1">
              <a:spLocks noChangeArrowheads="1"/>
            </p:cNvSpPr>
            <p:nvPr/>
          </p:nvSpPr>
          <p:spPr bwMode="auto">
            <a:xfrm>
              <a:off x="2016" y="1200"/>
              <a:ext cx="407" cy="3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en-US" altLang="zh-CN" sz="3200">
                  <a:latin typeface="Times New Roman" pitchFamily="18" charset="0"/>
                </a:rPr>
                <a:t>:=</a:t>
              </a:r>
              <a:endParaRPr kumimoji="1" lang="en-US" altLang="zh-CN" sz="2400">
                <a:latin typeface="Times New Roman" pitchFamily="18" charset="0"/>
              </a:endParaRPr>
            </a:p>
          </p:txBody>
        </p:sp>
        <p:sp>
          <p:nvSpPr>
            <p:cNvPr id="62471" name="Text Box 6"/>
            <p:cNvSpPr txBox="1">
              <a:spLocks noChangeArrowheads="1"/>
            </p:cNvSpPr>
            <p:nvPr/>
          </p:nvSpPr>
          <p:spPr bwMode="auto">
            <a:xfrm>
              <a:off x="2784" y="1776"/>
              <a:ext cx="407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en-US" altLang="zh-CN" sz="2400">
                  <a:latin typeface="Times New Roman" pitchFamily="18" charset="0"/>
                </a:rPr>
                <a:t>+</a:t>
              </a:r>
            </a:p>
          </p:txBody>
        </p:sp>
        <p:sp>
          <p:nvSpPr>
            <p:cNvPr id="62472" name="Text Box 7"/>
            <p:cNvSpPr txBox="1">
              <a:spLocks noChangeArrowheads="1"/>
            </p:cNvSpPr>
            <p:nvPr/>
          </p:nvSpPr>
          <p:spPr bwMode="auto">
            <a:xfrm>
              <a:off x="3648" y="2352"/>
              <a:ext cx="407" cy="3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en-US" altLang="zh-CN" sz="3200">
                  <a:latin typeface="Times New Roman" pitchFamily="18" charset="0"/>
                </a:rPr>
                <a:t>*</a:t>
              </a:r>
              <a:endParaRPr kumimoji="1" lang="en-US" altLang="zh-CN" sz="2400">
                <a:latin typeface="Times New Roman" pitchFamily="18" charset="0"/>
              </a:endParaRPr>
            </a:p>
          </p:txBody>
        </p:sp>
        <p:sp>
          <p:nvSpPr>
            <p:cNvPr id="62473" name="Text Box 8"/>
            <p:cNvSpPr txBox="1">
              <a:spLocks noChangeArrowheads="1"/>
            </p:cNvSpPr>
            <p:nvPr/>
          </p:nvSpPr>
          <p:spPr bwMode="auto">
            <a:xfrm>
              <a:off x="912" y="1776"/>
              <a:ext cx="1016" cy="48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en-US" altLang="zh-CN" sz="3200">
                  <a:latin typeface="Times New Roman" pitchFamily="18" charset="0"/>
                </a:rPr>
                <a:t>id1</a:t>
              </a:r>
              <a:endParaRPr kumimoji="1" lang="en-US" altLang="zh-CN" sz="2400">
                <a:solidFill>
                  <a:srgbClr val="FF6600"/>
                </a:solidFill>
                <a:latin typeface="Times New Roman" pitchFamily="18" charset="0"/>
              </a:endParaRPr>
            </a:p>
          </p:txBody>
        </p:sp>
        <p:sp>
          <p:nvSpPr>
            <p:cNvPr id="62474" name="Text Box 9"/>
            <p:cNvSpPr txBox="1">
              <a:spLocks noChangeArrowheads="1"/>
            </p:cNvSpPr>
            <p:nvPr/>
          </p:nvSpPr>
          <p:spPr bwMode="auto">
            <a:xfrm>
              <a:off x="1728" y="2304"/>
              <a:ext cx="762" cy="48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en-US" altLang="zh-CN" sz="3200">
                  <a:latin typeface="Times New Roman" pitchFamily="18" charset="0"/>
                </a:rPr>
                <a:t>id2</a:t>
              </a:r>
              <a:endParaRPr kumimoji="1" lang="en-US" altLang="zh-CN" sz="2400">
                <a:solidFill>
                  <a:srgbClr val="FF6600"/>
                </a:solidFill>
                <a:latin typeface="Times New Roman" pitchFamily="18" charset="0"/>
              </a:endParaRPr>
            </a:p>
          </p:txBody>
        </p:sp>
        <p:sp>
          <p:nvSpPr>
            <p:cNvPr id="62475" name="Text Box 10"/>
            <p:cNvSpPr txBox="1">
              <a:spLocks noChangeArrowheads="1"/>
            </p:cNvSpPr>
            <p:nvPr/>
          </p:nvSpPr>
          <p:spPr bwMode="auto">
            <a:xfrm>
              <a:off x="2736" y="2880"/>
              <a:ext cx="559" cy="48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en-US" altLang="zh-CN" sz="3200">
                  <a:latin typeface="Times New Roman" pitchFamily="18" charset="0"/>
                </a:rPr>
                <a:t>id3 </a:t>
              </a:r>
              <a:endParaRPr kumimoji="1" lang="en-US" altLang="zh-CN" sz="2400">
                <a:solidFill>
                  <a:srgbClr val="FF6600"/>
                </a:solidFill>
                <a:latin typeface="Times New Roman" pitchFamily="18" charset="0"/>
              </a:endParaRPr>
            </a:p>
          </p:txBody>
        </p:sp>
        <p:sp>
          <p:nvSpPr>
            <p:cNvPr id="62476" name="Line 11"/>
            <p:cNvSpPr>
              <a:spLocks noChangeShapeType="1"/>
            </p:cNvSpPr>
            <p:nvPr/>
          </p:nvSpPr>
          <p:spPr bwMode="auto">
            <a:xfrm flipV="1">
              <a:off x="1488" y="1488"/>
              <a:ext cx="610" cy="33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2477" name="Line 12"/>
            <p:cNvSpPr>
              <a:spLocks noChangeShapeType="1"/>
            </p:cNvSpPr>
            <p:nvPr/>
          </p:nvSpPr>
          <p:spPr bwMode="auto">
            <a:xfrm>
              <a:off x="2304" y="1488"/>
              <a:ext cx="508" cy="33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2478" name="Line 13"/>
            <p:cNvSpPr>
              <a:spLocks noChangeShapeType="1"/>
            </p:cNvSpPr>
            <p:nvPr/>
          </p:nvSpPr>
          <p:spPr bwMode="auto">
            <a:xfrm flipH="1">
              <a:off x="2160" y="1968"/>
              <a:ext cx="661" cy="38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2479" name="Line 14"/>
            <p:cNvSpPr>
              <a:spLocks noChangeShapeType="1"/>
            </p:cNvSpPr>
            <p:nvPr/>
          </p:nvSpPr>
          <p:spPr bwMode="auto">
            <a:xfrm>
              <a:off x="3024" y="1968"/>
              <a:ext cx="661" cy="43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2480" name="Line 15"/>
            <p:cNvSpPr>
              <a:spLocks noChangeShapeType="1"/>
            </p:cNvSpPr>
            <p:nvPr/>
          </p:nvSpPr>
          <p:spPr bwMode="auto">
            <a:xfrm>
              <a:off x="3888" y="2544"/>
              <a:ext cx="610" cy="38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2481" name="Line 16"/>
            <p:cNvSpPr>
              <a:spLocks noChangeShapeType="1"/>
            </p:cNvSpPr>
            <p:nvPr/>
          </p:nvSpPr>
          <p:spPr bwMode="auto">
            <a:xfrm flipH="1">
              <a:off x="3072" y="2544"/>
              <a:ext cx="610" cy="43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2482" name="Text Box 17"/>
            <p:cNvSpPr txBox="1">
              <a:spLocks noChangeArrowheads="1"/>
            </p:cNvSpPr>
            <p:nvPr/>
          </p:nvSpPr>
          <p:spPr bwMode="auto">
            <a:xfrm>
              <a:off x="4080" y="2880"/>
              <a:ext cx="1008" cy="3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en-US" altLang="en-US" sz="3200">
                  <a:latin typeface="Times New Roman" pitchFamily="18" charset="0"/>
                </a:rPr>
                <a:t>inttoreal</a:t>
              </a:r>
              <a:endParaRPr kumimoji="1" lang="en-US" altLang="zh-CN" sz="2400">
                <a:latin typeface="Times New Roman" pitchFamily="18" charset="0"/>
              </a:endParaRPr>
            </a:p>
          </p:txBody>
        </p:sp>
        <p:sp>
          <p:nvSpPr>
            <p:cNvPr id="62483" name="Line 18"/>
            <p:cNvSpPr>
              <a:spLocks noChangeShapeType="1"/>
            </p:cNvSpPr>
            <p:nvPr/>
          </p:nvSpPr>
          <p:spPr bwMode="auto">
            <a:xfrm>
              <a:off x="4560" y="3216"/>
              <a:ext cx="1" cy="2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21" name="Rectangle 2"/>
          <p:cNvSpPr txBox="1">
            <a:spLocks noChangeArrowheads="1"/>
          </p:cNvSpPr>
          <p:nvPr/>
        </p:nvSpPr>
        <p:spPr bwMode="auto">
          <a:xfrm>
            <a:off x="3011885" y="1776064"/>
            <a:ext cx="6114256" cy="762000"/>
          </a:xfrm>
          <a:prstGeom prst="rect">
            <a:avLst/>
          </a:prstGeom>
          <a:noFill/>
          <a:ln>
            <a:noFill/>
          </a:ln>
          <a:effectLst/>
        </p:spPr>
        <p:txBody>
          <a:bodyPr anchor="ctr"/>
          <a:lstStyle/>
          <a:p>
            <a:pPr>
              <a:defRPr/>
            </a:pPr>
            <a:r>
              <a:rPr lang="en-US" altLang="en-US" sz="2800" b="1" kern="0" dirty="0">
                <a:latin typeface="宋体" pitchFamily="2" charset="-122"/>
                <a:ea typeface="宋体" pitchFamily="2" charset="-122"/>
                <a:cs typeface="+mj-cs"/>
              </a:rPr>
              <a:t>sum  :=  first  +  count  *  </a:t>
            </a:r>
            <a:r>
              <a:rPr lang="en-US" altLang="zh-CN" sz="2800" b="1" kern="0" dirty="0">
                <a:latin typeface="宋体" pitchFamily="2" charset="-122"/>
                <a:ea typeface="宋体" pitchFamily="2" charset="-122"/>
                <a:cs typeface="+mj-cs"/>
              </a:rPr>
              <a:t>10</a:t>
            </a:r>
            <a:r>
              <a:rPr lang="en-US" altLang="en-US" sz="2800" b="1" kern="0" dirty="0">
                <a:latin typeface="宋体" pitchFamily="2" charset="-122"/>
                <a:ea typeface="宋体" pitchFamily="2" charset="-122"/>
                <a:cs typeface="+mj-cs"/>
              </a:rPr>
              <a:t>;</a:t>
            </a:r>
            <a:endParaRPr lang="en-US" altLang="zh-CN" sz="3600" b="1" kern="0" dirty="0">
              <a:latin typeface="宋体" pitchFamily="2" charset="-122"/>
              <a:ea typeface="宋体" pitchFamily="2" charset="-122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489" name="Group 2"/>
          <p:cNvGrpSpPr>
            <a:grpSpLocks/>
          </p:cNvGrpSpPr>
          <p:nvPr/>
        </p:nvGrpSpPr>
        <p:grpSpPr bwMode="auto">
          <a:xfrm>
            <a:off x="1066800" y="1066800"/>
            <a:ext cx="6667500" cy="4878388"/>
            <a:chOff x="944" y="719"/>
            <a:chExt cx="4200" cy="3073"/>
          </a:xfrm>
        </p:grpSpPr>
        <p:sp>
          <p:nvSpPr>
            <p:cNvPr id="63493" name="Text Box 3"/>
            <p:cNvSpPr txBox="1">
              <a:spLocks noChangeAspect="1" noChangeArrowheads="1"/>
            </p:cNvSpPr>
            <p:nvPr/>
          </p:nvSpPr>
          <p:spPr bwMode="auto">
            <a:xfrm>
              <a:off x="2274" y="719"/>
              <a:ext cx="1566" cy="2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r>
                <a:rPr lang="zh-CN" altLang="en-US" b="1">
                  <a:latin typeface="Times New Roman" pitchFamily="18" charset="0"/>
                </a:rPr>
                <a:t>源程序</a:t>
              </a:r>
            </a:p>
          </p:txBody>
        </p:sp>
        <p:sp>
          <p:nvSpPr>
            <p:cNvPr id="63494" name="Rectangle 4"/>
            <p:cNvSpPr>
              <a:spLocks noChangeArrowheads="1"/>
            </p:cNvSpPr>
            <p:nvPr/>
          </p:nvSpPr>
          <p:spPr bwMode="auto">
            <a:xfrm>
              <a:off x="2349" y="777"/>
              <a:ext cx="2469" cy="28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/>
              <a:endParaRPr lang="zh-CN" altLang="en-US">
                <a:ea typeface="微软雅黑" pitchFamily="34" charset="-122"/>
              </a:endParaRPr>
            </a:p>
          </p:txBody>
        </p:sp>
        <p:sp>
          <p:nvSpPr>
            <p:cNvPr id="63495" name="Rectangle 5"/>
            <p:cNvSpPr>
              <a:spLocks noChangeArrowheads="1"/>
            </p:cNvSpPr>
            <p:nvPr/>
          </p:nvSpPr>
          <p:spPr bwMode="auto">
            <a:xfrm>
              <a:off x="944" y="748"/>
              <a:ext cx="2469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endParaRPr kumimoji="1" lang="zh-CN" altLang="zh-CN" sz="2400">
                <a:latin typeface="Tahoma" pitchFamily="34" charset="0"/>
              </a:endParaRPr>
            </a:p>
          </p:txBody>
        </p:sp>
        <p:sp>
          <p:nvSpPr>
            <p:cNvPr id="63496" name="Rectangle 6"/>
            <p:cNvSpPr>
              <a:spLocks noChangeArrowheads="1"/>
            </p:cNvSpPr>
            <p:nvPr/>
          </p:nvSpPr>
          <p:spPr bwMode="auto">
            <a:xfrm>
              <a:off x="2349" y="777"/>
              <a:ext cx="2469" cy="28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/>
              <a:endParaRPr lang="zh-CN" altLang="en-US">
                <a:ea typeface="微软雅黑" pitchFamily="34" charset="-122"/>
              </a:endParaRPr>
            </a:p>
          </p:txBody>
        </p:sp>
        <p:sp>
          <p:nvSpPr>
            <p:cNvPr id="63497" name="Rectangle 7"/>
            <p:cNvSpPr>
              <a:spLocks noChangeArrowheads="1"/>
            </p:cNvSpPr>
            <p:nvPr/>
          </p:nvSpPr>
          <p:spPr bwMode="auto">
            <a:xfrm>
              <a:off x="944" y="748"/>
              <a:ext cx="2469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endParaRPr kumimoji="1" lang="zh-CN" altLang="zh-CN" sz="2400">
                <a:latin typeface="Tahoma" pitchFamily="34" charset="0"/>
              </a:endParaRPr>
            </a:p>
          </p:txBody>
        </p:sp>
        <p:sp>
          <p:nvSpPr>
            <p:cNvPr id="63498" name="Rectangle 8"/>
            <p:cNvSpPr>
              <a:spLocks noChangeArrowheads="1"/>
            </p:cNvSpPr>
            <p:nvPr/>
          </p:nvSpPr>
          <p:spPr bwMode="auto">
            <a:xfrm>
              <a:off x="2349" y="777"/>
              <a:ext cx="2469" cy="28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/>
              <a:endParaRPr lang="zh-CN" altLang="en-US">
                <a:ea typeface="微软雅黑" pitchFamily="34" charset="-122"/>
              </a:endParaRPr>
            </a:p>
          </p:txBody>
        </p:sp>
        <p:sp>
          <p:nvSpPr>
            <p:cNvPr id="63499" name="Text Box 9"/>
            <p:cNvSpPr txBox="1">
              <a:spLocks noChangeAspect="1" noChangeArrowheads="1"/>
            </p:cNvSpPr>
            <p:nvPr/>
          </p:nvSpPr>
          <p:spPr bwMode="auto">
            <a:xfrm>
              <a:off x="2284" y="1952"/>
              <a:ext cx="1565" cy="20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r>
                <a:rPr lang="zh-CN" altLang="en-US" b="1">
                  <a:latin typeface="Times New Roman" pitchFamily="18" charset="0"/>
                </a:rPr>
                <a:t>语义分析程序</a:t>
              </a:r>
            </a:p>
          </p:txBody>
        </p:sp>
        <p:sp>
          <p:nvSpPr>
            <p:cNvPr id="63500" name="Text Box 10"/>
            <p:cNvSpPr txBox="1">
              <a:spLocks noChangeAspect="1" noChangeArrowheads="1"/>
            </p:cNvSpPr>
            <p:nvPr/>
          </p:nvSpPr>
          <p:spPr bwMode="auto">
            <a:xfrm>
              <a:off x="2284" y="1538"/>
              <a:ext cx="1565" cy="206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r>
                <a:rPr lang="zh-CN" altLang="en-US" b="1">
                  <a:latin typeface="Times New Roman" pitchFamily="18" charset="0"/>
                </a:rPr>
                <a:t>语法分析程序</a:t>
              </a:r>
            </a:p>
          </p:txBody>
        </p:sp>
        <p:sp>
          <p:nvSpPr>
            <p:cNvPr id="63501" name="Text Box 11"/>
            <p:cNvSpPr txBox="1">
              <a:spLocks noChangeAspect="1" noChangeArrowheads="1"/>
            </p:cNvSpPr>
            <p:nvPr/>
          </p:nvSpPr>
          <p:spPr bwMode="auto">
            <a:xfrm>
              <a:off x="2317" y="2365"/>
              <a:ext cx="1566" cy="20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r>
                <a:rPr lang="zh-CN" altLang="en-US" b="1">
                  <a:latin typeface="Times New Roman" pitchFamily="18" charset="0"/>
                </a:rPr>
                <a:t>中间代码生成程序</a:t>
              </a:r>
            </a:p>
          </p:txBody>
        </p:sp>
        <p:sp>
          <p:nvSpPr>
            <p:cNvPr id="63502" name="Text Box 12"/>
            <p:cNvSpPr txBox="1">
              <a:spLocks noChangeAspect="1" noChangeArrowheads="1"/>
            </p:cNvSpPr>
            <p:nvPr/>
          </p:nvSpPr>
          <p:spPr bwMode="auto">
            <a:xfrm>
              <a:off x="2284" y="1136"/>
              <a:ext cx="1565" cy="206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r>
                <a:rPr lang="zh-CN" altLang="en-US" b="1">
                  <a:latin typeface="Times New Roman" pitchFamily="18" charset="0"/>
                </a:rPr>
                <a:t>词法分析程序</a:t>
              </a:r>
            </a:p>
          </p:txBody>
        </p:sp>
        <p:sp>
          <p:nvSpPr>
            <p:cNvPr id="63503" name="Text Box 13"/>
            <p:cNvSpPr txBox="1">
              <a:spLocks noChangeAspect="1" noChangeArrowheads="1"/>
            </p:cNvSpPr>
            <p:nvPr/>
          </p:nvSpPr>
          <p:spPr bwMode="auto">
            <a:xfrm>
              <a:off x="2317" y="2778"/>
              <a:ext cx="1566" cy="20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r>
                <a:rPr lang="zh-CN" altLang="en-US" b="1">
                  <a:latin typeface="Times New Roman" pitchFamily="18" charset="0"/>
                </a:rPr>
                <a:t>代码优化程序</a:t>
              </a:r>
            </a:p>
          </p:txBody>
        </p:sp>
        <p:sp>
          <p:nvSpPr>
            <p:cNvPr id="63504" name="Text Box 14"/>
            <p:cNvSpPr txBox="1">
              <a:spLocks noChangeAspect="1" noChangeArrowheads="1"/>
            </p:cNvSpPr>
            <p:nvPr/>
          </p:nvSpPr>
          <p:spPr bwMode="auto">
            <a:xfrm>
              <a:off x="2328" y="3196"/>
              <a:ext cx="1566" cy="206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r>
                <a:rPr lang="zh-CN" altLang="en-US" b="1">
                  <a:latin typeface="Times New Roman" pitchFamily="18" charset="0"/>
                </a:rPr>
                <a:t>目标代码生成程序</a:t>
              </a:r>
            </a:p>
          </p:txBody>
        </p:sp>
        <p:sp>
          <p:nvSpPr>
            <p:cNvPr id="63505" name="Text Box 15"/>
            <p:cNvSpPr txBox="1">
              <a:spLocks noChangeAspect="1" noChangeArrowheads="1"/>
            </p:cNvSpPr>
            <p:nvPr/>
          </p:nvSpPr>
          <p:spPr bwMode="auto">
            <a:xfrm>
              <a:off x="2308" y="3585"/>
              <a:ext cx="1565" cy="2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r>
                <a:rPr lang="zh-CN" altLang="en-US" b="1">
                  <a:latin typeface="Times New Roman" pitchFamily="18" charset="0"/>
                </a:rPr>
                <a:t>目标程序</a:t>
              </a:r>
            </a:p>
          </p:txBody>
        </p:sp>
        <p:sp>
          <p:nvSpPr>
            <p:cNvPr id="63506" name="Text Box 16"/>
            <p:cNvSpPr txBox="1">
              <a:spLocks noChangeAspect="1" noChangeArrowheads="1"/>
            </p:cNvSpPr>
            <p:nvPr/>
          </p:nvSpPr>
          <p:spPr bwMode="auto">
            <a:xfrm>
              <a:off x="1222" y="1400"/>
              <a:ext cx="391" cy="1723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altLang="zh-CN" b="1">
                <a:latin typeface="Times New Roman" pitchFamily="18" charset="0"/>
              </a:endParaRPr>
            </a:p>
            <a:p>
              <a:pPr algn="ctr" eaLnBrk="0" hangingPunct="0"/>
              <a:endParaRPr lang="en-US" altLang="zh-CN" b="1">
                <a:latin typeface="Times New Roman" pitchFamily="18" charset="0"/>
              </a:endParaRPr>
            </a:p>
            <a:p>
              <a:pPr algn="ctr" eaLnBrk="0" hangingPunct="0"/>
              <a:r>
                <a:rPr lang="zh-CN" altLang="en-US" b="1">
                  <a:latin typeface="Times New Roman" pitchFamily="18" charset="0"/>
                </a:rPr>
                <a:t>表格管理程序</a:t>
              </a:r>
            </a:p>
          </p:txBody>
        </p:sp>
        <p:sp>
          <p:nvSpPr>
            <p:cNvPr id="63507" name="Text Box 17"/>
            <p:cNvSpPr txBox="1">
              <a:spLocks noChangeAspect="1" noChangeArrowheads="1"/>
            </p:cNvSpPr>
            <p:nvPr/>
          </p:nvSpPr>
          <p:spPr bwMode="auto">
            <a:xfrm>
              <a:off x="4562" y="1400"/>
              <a:ext cx="365" cy="1723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altLang="zh-CN" b="1">
                <a:latin typeface="Times New Roman" pitchFamily="18" charset="0"/>
              </a:endParaRPr>
            </a:p>
            <a:p>
              <a:pPr algn="ctr" eaLnBrk="0" hangingPunct="0"/>
              <a:endParaRPr lang="en-US" altLang="zh-CN" b="1">
                <a:latin typeface="Times New Roman" pitchFamily="18" charset="0"/>
              </a:endParaRPr>
            </a:p>
            <a:p>
              <a:pPr algn="ctr" eaLnBrk="0" hangingPunct="0"/>
              <a:r>
                <a:rPr lang="zh-CN" altLang="en-US" b="1">
                  <a:latin typeface="Times New Roman" pitchFamily="18" charset="0"/>
                </a:rPr>
                <a:t>出错处理程序</a:t>
              </a:r>
            </a:p>
          </p:txBody>
        </p:sp>
        <p:sp>
          <p:nvSpPr>
            <p:cNvPr id="63508" name="Line 18"/>
            <p:cNvSpPr>
              <a:spLocks noChangeAspect="1" noChangeShapeType="1"/>
            </p:cNvSpPr>
            <p:nvPr/>
          </p:nvSpPr>
          <p:spPr bwMode="auto">
            <a:xfrm>
              <a:off x="3069" y="919"/>
              <a:ext cx="1" cy="20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3509" name="Line 19"/>
            <p:cNvSpPr>
              <a:spLocks noChangeAspect="1" noChangeShapeType="1"/>
            </p:cNvSpPr>
            <p:nvPr/>
          </p:nvSpPr>
          <p:spPr bwMode="auto">
            <a:xfrm>
              <a:off x="3080" y="3407"/>
              <a:ext cx="1" cy="20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3510" name="Line 20"/>
            <p:cNvSpPr>
              <a:spLocks noChangeAspect="1" noChangeShapeType="1"/>
            </p:cNvSpPr>
            <p:nvPr/>
          </p:nvSpPr>
          <p:spPr bwMode="auto">
            <a:xfrm>
              <a:off x="1620" y="1641"/>
              <a:ext cx="653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3511" name="Line 21"/>
            <p:cNvSpPr>
              <a:spLocks noChangeAspect="1" noChangeShapeType="1"/>
            </p:cNvSpPr>
            <p:nvPr/>
          </p:nvSpPr>
          <p:spPr bwMode="auto">
            <a:xfrm>
              <a:off x="1642" y="2039"/>
              <a:ext cx="653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3512" name="Line 22"/>
            <p:cNvSpPr>
              <a:spLocks noChangeAspect="1" noChangeShapeType="1"/>
            </p:cNvSpPr>
            <p:nvPr/>
          </p:nvSpPr>
          <p:spPr bwMode="auto">
            <a:xfrm>
              <a:off x="3323" y="1331"/>
              <a:ext cx="1" cy="20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3513" name="Line 23"/>
            <p:cNvSpPr>
              <a:spLocks noChangeAspect="1" noChangeShapeType="1"/>
            </p:cNvSpPr>
            <p:nvPr/>
          </p:nvSpPr>
          <p:spPr bwMode="auto">
            <a:xfrm>
              <a:off x="3323" y="1744"/>
              <a:ext cx="1" cy="20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3514" name="Line 24"/>
            <p:cNvSpPr>
              <a:spLocks noChangeAspect="1" noChangeShapeType="1"/>
            </p:cNvSpPr>
            <p:nvPr/>
          </p:nvSpPr>
          <p:spPr bwMode="auto">
            <a:xfrm>
              <a:off x="3323" y="2159"/>
              <a:ext cx="1" cy="20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3515" name="Line 25"/>
            <p:cNvSpPr>
              <a:spLocks noChangeAspect="1" noChangeShapeType="1"/>
            </p:cNvSpPr>
            <p:nvPr/>
          </p:nvSpPr>
          <p:spPr bwMode="auto">
            <a:xfrm>
              <a:off x="3334" y="2572"/>
              <a:ext cx="1" cy="20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3516" name="Line 26"/>
            <p:cNvSpPr>
              <a:spLocks noChangeAspect="1" noChangeShapeType="1"/>
            </p:cNvSpPr>
            <p:nvPr/>
          </p:nvSpPr>
          <p:spPr bwMode="auto">
            <a:xfrm>
              <a:off x="3334" y="2985"/>
              <a:ext cx="1" cy="20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3517" name="Line 27"/>
            <p:cNvSpPr>
              <a:spLocks noChangeAspect="1" noChangeShapeType="1"/>
            </p:cNvSpPr>
            <p:nvPr/>
          </p:nvSpPr>
          <p:spPr bwMode="auto">
            <a:xfrm flipV="1">
              <a:off x="1620" y="1222"/>
              <a:ext cx="641" cy="24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3518" name="Line 28"/>
            <p:cNvSpPr>
              <a:spLocks noChangeAspect="1" noChangeShapeType="1"/>
            </p:cNvSpPr>
            <p:nvPr/>
          </p:nvSpPr>
          <p:spPr bwMode="auto">
            <a:xfrm>
              <a:off x="1631" y="2460"/>
              <a:ext cx="653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3519" name="Line 29"/>
            <p:cNvSpPr>
              <a:spLocks noChangeAspect="1" noChangeShapeType="1"/>
            </p:cNvSpPr>
            <p:nvPr/>
          </p:nvSpPr>
          <p:spPr bwMode="auto">
            <a:xfrm>
              <a:off x="1631" y="2863"/>
              <a:ext cx="653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3520" name="Line 30"/>
            <p:cNvSpPr>
              <a:spLocks noChangeAspect="1" noChangeShapeType="1"/>
            </p:cNvSpPr>
            <p:nvPr/>
          </p:nvSpPr>
          <p:spPr bwMode="auto">
            <a:xfrm>
              <a:off x="1620" y="3053"/>
              <a:ext cx="653" cy="22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3521" name="Line 31"/>
            <p:cNvSpPr>
              <a:spLocks noChangeAspect="1" noChangeShapeType="1"/>
            </p:cNvSpPr>
            <p:nvPr/>
          </p:nvSpPr>
          <p:spPr bwMode="auto">
            <a:xfrm>
              <a:off x="2818" y="1328"/>
              <a:ext cx="1" cy="20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3522" name="Line 32"/>
            <p:cNvSpPr>
              <a:spLocks noChangeAspect="1" noChangeShapeType="1"/>
            </p:cNvSpPr>
            <p:nvPr/>
          </p:nvSpPr>
          <p:spPr bwMode="auto">
            <a:xfrm>
              <a:off x="2818" y="1742"/>
              <a:ext cx="1" cy="20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3523" name="Line 33"/>
            <p:cNvSpPr>
              <a:spLocks noChangeAspect="1" noChangeShapeType="1"/>
            </p:cNvSpPr>
            <p:nvPr/>
          </p:nvSpPr>
          <p:spPr bwMode="auto">
            <a:xfrm>
              <a:off x="2818" y="2155"/>
              <a:ext cx="1" cy="20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3524" name="Line 34"/>
            <p:cNvSpPr>
              <a:spLocks noChangeAspect="1" noChangeShapeType="1"/>
            </p:cNvSpPr>
            <p:nvPr/>
          </p:nvSpPr>
          <p:spPr bwMode="auto">
            <a:xfrm>
              <a:off x="2830" y="2568"/>
              <a:ext cx="1" cy="20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3525" name="Line 35"/>
            <p:cNvSpPr>
              <a:spLocks noChangeAspect="1" noChangeShapeType="1"/>
            </p:cNvSpPr>
            <p:nvPr/>
          </p:nvSpPr>
          <p:spPr bwMode="auto">
            <a:xfrm>
              <a:off x="2826" y="2985"/>
              <a:ext cx="1" cy="20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3526" name="Line 36"/>
            <p:cNvSpPr>
              <a:spLocks noChangeAspect="1" noChangeShapeType="1"/>
            </p:cNvSpPr>
            <p:nvPr/>
          </p:nvSpPr>
          <p:spPr bwMode="auto">
            <a:xfrm>
              <a:off x="3876" y="1641"/>
              <a:ext cx="653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3527" name="Line 37"/>
            <p:cNvSpPr>
              <a:spLocks noChangeAspect="1" noChangeShapeType="1"/>
            </p:cNvSpPr>
            <p:nvPr/>
          </p:nvSpPr>
          <p:spPr bwMode="auto">
            <a:xfrm>
              <a:off x="3898" y="2039"/>
              <a:ext cx="653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3528" name="Line 38"/>
            <p:cNvSpPr>
              <a:spLocks noChangeAspect="1" noChangeShapeType="1"/>
            </p:cNvSpPr>
            <p:nvPr/>
          </p:nvSpPr>
          <p:spPr bwMode="auto">
            <a:xfrm>
              <a:off x="3887" y="2460"/>
              <a:ext cx="653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3529" name="Line 39"/>
            <p:cNvSpPr>
              <a:spLocks noChangeAspect="1" noChangeShapeType="1"/>
            </p:cNvSpPr>
            <p:nvPr/>
          </p:nvSpPr>
          <p:spPr bwMode="auto">
            <a:xfrm>
              <a:off x="3887" y="2863"/>
              <a:ext cx="653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3530" name="Line 40"/>
            <p:cNvSpPr>
              <a:spLocks noChangeAspect="1" noChangeShapeType="1"/>
            </p:cNvSpPr>
            <p:nvPr/>
          </p:nvSpPr>
          <p:spPr bwMode="auto">
            <a:xfrm flipH="1" flipV="1">
              <a:off x="3865" y="1229"/>
              <a:ext cx="664" cy="24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3531" name="Line 41"/>
            <p:cNvSpPr>
              <a:spLocks noChangeAspect="1" noChangeShapeType="1"/>
            </p:cNvSpPr>
            <p:nvPr/>
          </p:nvSpPr>
          <p:spPr bwMode="auto">
            <a:xfrm flipH="1">
              <a:off x="3954" y="3053"/>
              <a:ext cx="576" cy="24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3532" name="Rectangle 42"/>
            <p:cNvSpPr>
              <a:spLocks noChangeAspect="1" noChangeArrowheads="1"/>
            </p:cNvSpPr>
            <p:nvPr/>
          </p:nvSpPr>
          <p:spPr bwMode="auto">
            <a:xfrm>
              <a:off x="1001" y="987"/>
              <a:ext cx="4143" cy="2482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prstDash val="dash"/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zh-CN" altLang="en-US">
                <a:ea typeface="微软雅黑" pitchFamily="34" charset="-122"/>
              </a:endParaRPr>
            </a:p>
          </p:txBody>
        </p:sp>
      </p:grpSp>
      <p:sp>
        <p:nvSpPr>
          <p:cNvPr id="63490" name="Rectangle 44"/>
          <p:cNvSpPr>
            <a:spLocks noChangeArrowheads="1"/>
          </p:cNvSpPr>
          <p:nvPr/>
        </p:nvSpPr>
        <p:spPr bwMode="auto">
          <a:xfrm>
            <a:off x="2819400" y="3505200"/>
            <a:ext cx="3276600" cy="685800"/>
          </a:xfrm>
          <a:prstGeom prst="rect">
            <a:avLst/>
          </a:prstGeom>
          <a:solidFill>
            <a:srgbClr val="00FF00">
              <a:alpha val="47842"/>
            </a:srgbClr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zh-CN" altLang="en-US">
              <a:ea typeface="微软雅黑" pitchFamily="34" charset="-122"/>
            </a:endParaRPr>
          </a:p>
        </p:txBody>
      </p:sp>
      <p:sp>
        <p:nvSpPr>
          <p:cNvPr id="46" name="Rectangle 2"/>
          <p:cNvSpPr txBox="1">
            <a:spLocks noChangeArrowheads="1"/>
          </p:cNvSpPr>
          <p:nvPr/>
        </p:nvSpPr>
        <p:spPr bwMode="auto">
          <a:xfrm>
            <a:off x="457200" y="381000"/>
            <a:ext cx="8229600" cy="334963"/>
          </a:xfrm>
          <a:prstGeom prst="rect">
            <a:avLst/>
          </a:prstGeom>
          <a:noFill/>
          <a:ln>
            <a:noFill/>
          </a:ln>
          <a:effectLst/>
        </p:spPr>
        <p:txBody>
          <a:bodyPr anchor="ctr"/>
          <a:lstStyle/>
          <a:p>
            <a:pPr>
              <a:defRPr/>
            </a:pPr>
            <a:r>
              <a:rPr lang="zh-CN" altLang="en-US" sz="2800" b="1" kern="0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  <a:cs typeface="+mj-cs"/>
              </a:rPr>
              <a:t>中间代码生成</a:t>
            </a:r>
          </a:p>
        </p:txBody>
      </p:sp>
      <p:sp>
        <p:nvSpPr>
          <p:cNvPr id="63492" name="灯片编号占位符 1"/>
          <p:cNvSpPr txBox="1">
            <a:spLocks/>
          </p:cNvSpPr>
          <p:nvPr/>
        </p:nvSpPr>
        <p:spPr bwMode="auto">
          <a:xfrm>
            <a:off x="6553200" y="6172200"/>
            <a:ext cx="21336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 eaLnBrk="0" hangingPunct="0"/>
            <a:fld id="{1D504B8B-7E3A-40CB-83F5-B7AE6A7CFE52}" type="slidenum">
              <a:rPr lang="en-US" altLang="zh-CN">
                <a:ea typeface="微软雅黑" pitchFamily="34" charset="-122"/>
              </a:rPr>
              <a:pPr algn="ctr" eaLnBrk="0" hangingPunct="0"/>
              <a:t>41</a:t>
            </a:fld>
            <a:endParaRPr lang="en-US" altLang="zh-CN">
              <a:ea typeface="微软雅黑" pitchFamily="34" charset="-122"/>
            </a:endParaRPr>
          </a:p>
          <a:p>
            <a:pPr algn="ctr" eaLnBrk="0" hangingPunct="0"/>
            <a:endParaRPr lang="en-US" altLang="zh-CN">
              <a:ea typeface="微软雅黑" pitchFamily="34" charset="-122"/>
            </a:endParaRPr>
          </a:p>
        </p:txBody>
      </p:sp>
    </p:spTree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灯片编号占位符 5"/>
          <p:cNvSpPr>
            <a:spLocks noGrp="1"/>
          </p:cNvSpPr>
          <p:nvPr>
            <p:ph type="sldNum" sz="quarter" idx="10"/>
          </p:nvPr>
        </p:nvSpPr>
        <p:spPr bwMode="auto">
          <a:xfrm>
            <a:off x="6629400" y="6477000"/>
            <a:ext cx="2133600" cy="244475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altLang="zh-CN"/>
          </a:p>
          <a:p>
            <a:endParaRPr lang="en-US" altLang="zh-CN"/>
          </a:p>
        </p:txBody>
      </p:sp>
      <p:sp>
        <p:nvSpPr>
          <p:cNvPr id="64514" name="Text Box 3"/>
          <p:cNvSpPr txBox="1">
            <a:spLocks noChangeArrowheads="1"/>
          </p:cNvSpPr>
          <p:nvPr/>
        </p:nvSpPr>
        <p:spPr bwMode="auto">
          <a:xfrm>
            <a:off x="609600" y="1111250"/>
            <a:ext cx="7848600" cy="4832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zh-CN" altLang="en-US" sz="2400" b="1" dirty="0">
                <a:latin typeface="宋体" charset="-122"/>
              </a:rPr>
              <a:t>源程序的内部</a:t>
            </a:r>
            <a:r>
              <a:rPr lang="en-US" altLang="zh-CN" sz="2400" b="1" dirty="0">
                <a:latin typeface="宋体" charset="-122"/>
              </a:rPr>
              <a:t>(</a:t>
            </a:r>
            <a:r>
              <a:rPr lang="zh-CN" altLang="en-US" sz="2400" b="1" dirty="0">
                <a:latin typeface="宋体" charset="-122"/>
              </a:rPr>
              <a:t>中间</a:t>
            </a:r>
            <a:r>
              <a:rPr lang="en-US" altLang="zh-CN" sz="2400" b="1" dirty="0">
                <a:latin typeface="宋体" charset="-122"/>
              </a:rPr>
              <a:t>)</a:t>
            </a:r>
            <a:r>
              <a:rPr lang="zh-CN" altLang="en-US" sz="2400" b="1" dirty="0">
                <a:latin typeface="宋体" charset="-122"/>
              </a:rPr>
              <a:t>表示</a:t>
            </a:r>
          </a:p>
          <a:p>
            <a:pPr lvl="1" eaLnBrk="0" hangingPunct="0"/>
            <a:r>
              <a:rPr lang="zh-CN" altLang="en-US" sz="2400" b="1" dirty="0">
                <a:latin typeface="宋体" charset="-122"/>
              </a:rPr>
              <a:t>三元式、四元式、</a:t>
            </a:r>
            <a:r>
              <a:rPr lang="en-US" altLang="en-US" sz="2400" b="1" dirty="0">
                <a:latin typeface="宋体" charset="-122"/>
              </a:rPr>
              <a:t>P-Code</a:t>
            </a:r>
            <a:r>
              <a:rPr lang="zh-CN" altLang="en-US" sz="2400" b="1" dirty="0">
                <a:latin typeface="宋体" charset="-122"/>
              </a:rPr>
              <a:t>、</a:t>
            </a:r>
            <a:r>
              <a:rPr lang="en-US" altLang="zh-CN" sz="2400" b="1" dirty="0">
                <a:latin typeface="宋体" charset="-122"/>
              </a:rPr>
              <a:t>C-Code</a:t>
            </a:r>
          </a:p>
          <a:p>
            <a:pPr>
              <a:spcBef>
                <a:spcPct val="50000"/>
              </a:spcBef>
            </a:pPr>
            <a:r>
              <a:rPr kumimoji="1" lang="en-US" altLang="zh-CN" sz="2400" b="1" dirty="0">
                <a:latin typeface="宋体" charset="-122"/>
              </a:rPr>
              <a:t>`</a:t>
            </a:r>
          </a:p>
          <a:p>
            <a:pPr>
              <a:spcBef>
                <a:spcPct val="50000"/>
              </a:spcBef>
            </a:pPr>
            <a:r>
              <a:rPr kumimoji="1" lang="en-US" altLang="zh-CN" sz="2400" b="1" dirty="0">
                <a:latin typeface="宋体" charset="-122"/>
              </a:rPr>
              <a:t> id1:= id2 + id3 * 10</a:t>
            </a:r>
          </a:p>
          <a:p>
            <a:pPr>
              <a:spcBef>
                <a:spcPct val="50000"/>
              </a:spcBef>
            </a:pPr>
            <a:r>
              <a:rPr kumimoji="1" lang="en-US" altLang="zh-CN" sz="2400" b="1" dirty="0">
                <a:latin typeface="宋体" charset="-122"/>
              </a:rPr>
              <a:t>(1)	(</a:t>
            </a:r>
            <a:r>
              <a:rPr kumimoji="1" lang="en-US" altLang="zh-CN" sz="2400" b="1" dirty="0" err="1">
                <a:latin typeface="宋体" charset="-122"/>
              </a:rPr>
              <a:t>inttoreal</a:t>
            </a:r>
            <a:r>
              <a:rPr kumimoji="1" lang="en-US" altLang="zh-CN" sz="2400" b="1" dirty="0">
                <a:latin typeface="宋体" charset="-122"/>
              </a:rPr>
              <a:t>, 10	-	t1	)</a:t>
            </a:r>
          </a:p>
          <a:p>
            <a:pPr>
              <a:spcBef>
                <a:spcPct val="50000"/>
              </a:spcBef>
            </a:pPr>
            <a:r>
              <a:rPr kumimoji="1" lang="en-US" altLang="zh-CN" sz="2400" b="1" dirty="0">
                <a:latin typeface="宋体" charset="-122"/>
              </a:rPr>
              <a:t>(2)	(*	,	id3	t1	t2	)</a:t>
            </a:r>
          </a:p>
          <a:p>
            <a:pPr>
              <a:spcBef>
                <a:spcPct val="50000"/>
              </a:spcBef>
            </a:pPr>
            <a:r>
              <a:rPr kumimoji="1" lang="en-US" altLang="zh-CN" sz="2400" b="1" dirty="0">
                <a:latin typeface="宋体" charset="-122"/>
              </a:rPr>
              <a:t>(3)	(+	,	id2	t2	t3	)</a:t>
            </a:r>
          </a:p>
          <a:p>
            <a:pPr>
              <a:spcBef>
                <a:spcPct val="50000"/>
              </a:spcBef>
            </a:pPr>
            <a:r>
              <a:rPr kumimoji="1" lang="en-US" altLang="zh-CN" sz="2400" b="1" dirty="0">
                <a:latin typeface="宋体" charset="-122"/>
              </a:rPr>
              <a:t>(4)	(:=	,	t3	-	id1	)</a:t>
            </a:r>
          </a:p>
          <a:p>
            <a:pPr>
              <a:spcBef>
                <a:spcPct val="50000"/>
              </a:spcBef>
            </a:pPr>
            <a:endParaRPr kumimoji="1" lang="zh-CN" altLang="zh-CN" sz="2400" b="1" dirty="0">
              <a:latin typeface="宋体" charset="-122"/>
            </a:endParaRP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457200" y="381000"/>
            <a:ext cx="8229600" cy="334963"/>
          </a:xfrm>
          <a:prstGeom prst="rect">
            <a:avLst/>
          </a:prstGeom>
          <a:noFill/>
          <a:ln>
            <a:noFill/>
          </a:ln>
          <a:effectLst/>
        </p:spPr>
        <p:txBody>
          <a:bodyPr anchor="ctr"/>
          <a:lstStyle/>
          <a:p>
            <a:pPr>
              <a:defRPr/>
            </a:pPr>
            <a:r>
              <a:rPr lang="zh-CN" altLang="en-US" sz="2800" b="1" kern="0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  <a:cs typeface="+mj-cs"/>
              </a:rPr>
              <a:t>中间代码生成</a:t>
            </a:r>
          </a:p>
        </p:txBody>
      </p:sp>
      <p:sp>
        <p:nvSpPr>
          <p:cNvPr id="64516" name="灯片编号占位符 1"/>
          <p:cNvSpPr txBox="1">
            <a:spLocks/>
          </p:cNvSpPr>
          <p:nvPr/>
        </p:nvSpPr>
        <p:spPr bwMode="auto">
          <a:xfrm>
            <a:off x="6553200" y="6172200"/>
            <a:ext cx="21336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 eaLnBrk="0" hangingPunct="0"/>
            <a:fld id="{0968020B-CC81-42B0-BB8B-4AFDDA50AE33}" type="slidenum">
              <a:rPr lang="en-US" altLang="zh-CN">
                <a:ea typeface="微软雅黑" pitchFamily="34" charset="-122"/>
              </a:rPr>
              <a:pPr algn="ctr" eaLnBrk="0" hangingPunct="0"/>
              <a:t>42</a:t>
            </a:fld>
            <a:endParaRPr lang="en-US" altLang="zh-CN">
              <a:ea typeface="微软雅黑" pitchFamily="34" charset="-122"/>
            </a:endParaRPr>
          </a:p>
          <a:p>
            <a:pPr algn="ctr" eaLnBrk="0" hangingPunct="0"/>
            <a:endParaRPr lang="en-US" altLang="zh-CN">
              <a:ea typeface="微软雅黑" pitchFamily="34" charset="-122"/>
            </a:endParaRPr>
          </a:p>
        </p:txBody>
      </p:sp>
    </p:spTree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537" name="Group 2"/>
          <p:cNvGrpSpPr>
            <a:grpSpLocks/>
          </p:cNvGrpSpPr>
          <p:nvPr/>
        </p:nvGrpSpPr>
        <p:grpSpPr bwMode="auto">
          <a:xfrm>
            <a:off x="1143000" y="1066800"/>
            <a:ext cx="6667500" cy="4878388"/>
            <a:chOff x="944" y="719"/>
            <a:chExt cx="4200" cy="3073"/>
          </a:xfrm>
        </p:grpSpPr>
        <p:sp>
          <p:nvSpPr>
            <p:cNvPr id="65541" name="Text Box 3"/>
            <p:cNvSpPr txBox="1">
              <a:spLocks noChangeAspect="1" noChangeArrowheads="1"/>
            </p:cNvSpPr>
            <p:nvPr/>
          </p:nvSpPr>
          <p:spPr bwMode="auto">
            <a:xfrm>
              <a:off x="2274" y="719"/>
              <a:ext cx="1566" cy="2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r>
                <a:rPr lang="zh-CN" altLang="en-US" b="1">
                  <a:latin typeface="Times New Roman" pitchFamily="18" charset="0"/>
                </a:rPr>
                <a:t>源程序</a:t>
              </a:r>
            </a:p>
          </p:txBody>
        </p:sp>
        <p:sp>
          <p:nvSpPr>
            <p:cNvPr id="65542" name="Rectangle 4"/>
            <p:cNvSpPr>
              <a:spLocks noChangeArrowheads="1"/>
            </p:cNvSpPr>
            <p:nvPr/>
          </p:nvSpPr>
          <p:spPr bwMode="auto">
            <a:xfrm>
              <a:off x="2349" y="777"/>
              <a:ext cx="2469" cy="28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/>
              <a:endParaRPr lang="zh-CN" altLang="en-US">
                <a:ea typeface="微软雅黑" pitchFamily="34" charset="-122"/>
              </a:endParaRPr>
            </a:p>
          </p:txBody>
        </p:sp>
        <p:sp>
          <p:nvSpPr>
            <p:cNvPr id="65543" name="Rectangle 5"/>
            <p:cNvSpPr>
              <a:spLocks noChangeArrowheads="1"/>
            </p:cNvSpPr>
            <p:nvPr/>
          </p:nvSpPr>
          <p:spPr bwMode="auto">
            <a:xfrm>
              <a:off x="944" y="748"/>
              <a:ext cx="2469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endParaRPr kumimoji="1" lang="zh-CN" altLang="zh-CN" sz="2400">
                <a:latin typeface="Tahoma" pitchFamily="34" charset="0"/>
              </a:endParaRPr>
            </a:p>
          </p:txBody>
        </p:sp>
        <p:sp>
          <p:nvSpPr>
            <p:cNvPr id="65544" name="Rectangle 6"/>
            <p:cNvSpPr>
              <a:spLocks noChangeArrowheads="1"/>
            </p:cNvSpPr>
            <p:nvPr/>
          </p:nvSpPr>
          <p:spPr bwMode="auto">
            <a:xfrm>
              <a:off x="2349" y="777"/>
              <a:ext cx="2469" cy="28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/>
              <a:endParaRPr lang="zh-CN" altLang="en-US">
                <a:ea typeface="微软雅黑" pitchFamily="34" charset="-122"/>
              </a:endParaRPr>
            </a:p>
          </p:txBody>
        </p:sp>
        <p:sp>
          <p:nvSpPr>
            <p:cNvPr id="65545" name="Rectangle 7"/>
            <p:cNvSpPr>
              <a:spLocks noChangeArrowheads="1"/>
            </p:cNvSpPr>
            <p:nvPr/>
          </p:nvSpPr>
          <p:spPr bwMode="auto">
            <a:xfrm>
              <a:off x="944" y="748"/>
              <a:ext cx="2469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endParaRPr kumimoji="1" lang="zh-CN" altLang="zh-CN" sz="2400">
                <a:latin typeface="Tahoma" pitchFamily="34" charset="0"/>
              </a:endParaRPr>
            </a:p>
          </p:txBody>
        </p:sp>
        <p:sp>
          <p:nvSpPr>
            <p:cNvPr id="65546" name="Rectangle 8"/>
            <p:cNvSpPr>
              <a:spLocks noChangeArrowheads="1"/>
            </p:cNvSpPr>
            <p:nvPr/>
          </p:nvSpPr>
          <p:spPr bwMode="auto">
            <a:xfrm>
              <a:off x="2349" y="777"/>
              <a:ext cx="2469" cy="28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/>
              <a:endParaRPr lang="zh-CN" altLang="en-US">
                <a:ea typeface="微软雅黑" pitchFamily="34" charset="-122"/>
              </a:endParaRPr>
            </a:p>
          </p:txBody>
        </p:sp>
        <p:sp>
          <p:nvSpPr>
            <p:cNvPr id="65547" name="Text Box 9"/>
            <p:cNvSpPr txBox="1">
              <a:spLocks noChangeAspect="1" noChangeArrowheads="1"/>
            </p:cNvSpPr>
            <p:nvPr/>
          </p:nvSpPr>
          <p:spPr bwMode="auto">
            <a:xfrm>
              <a:off x="2284" y="1952"/>
              <a:ext cx="1565" cy="20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r>
                <a:rPr lang="zh-CN" altLang="en-US" b="1">
                  <a:latin typeface="Times New Roman" pitchFamily="18" charset="0"/>
                </a:rPr>
                <a:t>语义分析程序</a:t>
              </a:r>
            </a:p>
          </p:txBody>
        </p:sp>
        <p:sp>
          <p:nvSpPr>
            <p:cNvPr id="65548" name="Text Box 10"/>
            <p:cNvSpPr txBox="1">
              <a:spLocks noChangeAspect="1" noChangeArrowheads="1"/>
            </p:cNvSpPr>
            <p:nvPr/>
          </p:nvSpPr>
          <p:spPr bwMode="auto">
            <a:xfrm>
              <a:off x="2284" y="1538"/>
              <a:ext cx="1565" cy="206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r>
                <a:rPr lang="zh-CN" altLang="en-US" b="1">
                  <a:latin typeface="Times New Roman" pitchFamily="18" charset="0"/>
                </a:rPr>
                <a:t>语法分析程序</a:t>
              </a:r>
            </a:p>
          </p:txBody>
        </p:sp>
        <p:sp>
          <p:nvSpPr>
            <p:cNvPr id="65549" name="Text Box 11"/>
            <p:cNvSpPr txBox="1">
              <a:spLocks noChangeAspect="1" noChangeArrowheads="1"/>
            </p:cNvSpPr>
            <p:nvPr/>
          </p:nvSpPr>
          <p:spPr bwMode="auto">
            <a:xfrm>
              <a:off x="2317" y="2365"/>
              <a:ext cx="1566" cy="20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r>
                <a:rPr lang="zh-CN" altLang="en-US" b="1">
                  <a:latin typeface="Times New Roman" pitchFamily="18" charset="0"/>
                </a:rPr>
                <a:t>中间代码生成程序</a:t>
              </a:r>
            </a:p>
          </p:txBody>
        </p:sp>
        <p:sp>
          <p:nvSpPr>
            <p:cNvPr id="65550" name="Text Box 12"/>
            <p:cNvSpPr txBox="1">
              <a:spLocks noChangeAspect="1" noChangeArrowheads="1"/>
            </p:cNvSpPr>
            <p:nvPr/>
          </p:nvSpPr>
          <p:spPr bwMode="auto">
            <a:xfrm>
              <a:off x="2284" y="1136"/>
              <a:ext cx="1565" cy="206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r>
                <a:rPr lang="zh-CN" altLang="en-US" b="1">
                  <a:latin typeface="Times New Roman" pitchFamily="18" charset="0"/>
                </a:rPr>
                <a:t>词法分析程序</a:t>
              </a:r>
            </a:p>
          </p:txBody>
        </p:sp>
        <p:sp>
          <p:nvSpPr>
            <p:cNvPr id="65551" name="Text Box 13"/>
            <p:cNvSpPr txBox="1">
              <a:spLocks noChangeAspect="1" noChangeArrowheads="1"/>
            </p:cNvSpPr>
            <p:nvPr/>
          </p:nvSpPr>
          <p:spPr bwMode="auto">
            <a:xfrm>
              <a:off x="2317" y="2778"/>
              <a:ext cx="1566" cy="20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r>
                <a:rPr lang="zh-CN" altLang="en-US" b="1">
                  <a:latin typeface="Times New Roman" pitchFamily="18" charset="0"/>
                </a:rPr>
                <a:t>代码优化程序</a:t>
              </a:r>
            </a:p>
          </p:txBody>
        </p:sp>
        <p:sp>
          <p:nvSpPr>
            <p:cNvPr id="65552" name="Text Box 14"/>
            <p:cNvSpPr txBox="1">
              <a:spLocks noChangeAspect="1" noChangeArrowheads="1"/>
            </p:cNvSpPr>
            <p:nvPr/>
          </p:nvSpPr>
          <p:spPr bwMode="auto">
            <a:xfrm>
              <a:off x="2328" y="3196"/>
              <a:ext cx="1566" cy="206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r>
                <a:rPr lang="zh-CN" altLang="en-US" b="1">
                  <a:latin typeface="Times New Roman" pitchFamily="18" charset="0"/>
                </a:rPr>
                <a:t>目标代码生成程序</a:t>
              </a:r>
            </a:p>
          </p:txBody>
        </p:sp>
        <p:sp>
          <p:nvSpPr>
            <p:cNvPr id="65553" name="Text Box 15"/>
            <p:cNvSpPr txBox="1">
              <a:spLocks noChangeAspect="1" noChangeArrowheads="1"/>
            </p:cNvSpPr>
            <p:nvPr/>
          </p:nvSpPr>
          <p:spPr bwMode="auto">
            <a:xfrm>
              <a:off x="2308" y="3585"/>
              <a:ext cx="1565" cy="2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r>
                <a:rPr lang="zh-CN" altLang="en-US" b="1">
                  <a:latin typeface="Times New Roman" pitchFamily="18" charset="0"/>
                </a:rPr>
                <a:t>目标程序</a:t>
              </a:r>
            </a:p>
          </p:txBody>
        </p:sp>
        <p:sp>
          <p:nvSpPr>
            <p:cNvPr id="65554" name="Text Box 16"/>
            <p:cNvSpPr txBox="1">
              <a:spLocks noChangeAspect="1" noChangeArrowheads="1"/>
            </p:cNvSpPr>
            <p:nvPr/>
          </p:nvSpPr>
          <p:spPr bwMode="auto">
            <a:xfrm>
              <a:off x="1222" y="1400"/>
              <a:ext cx="391" cy="1723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altLang="zh-CN" b="1">
                <a:latin typeface="Times New Roman" pitchFamily="18" charset="0"/>
              </a:endParaRPr>
            </a:p>
            <a:p>
              <a:pPr algn="ctr" eaLnBrk="0" hangingPunct="0"/>
              <a:endParaRPr lang="en-US" altLang="zh-CN" b="1">
                <a:latin typeface="Times New Roman" pitchFamily="18" charset="0"/>
              </a:endParaRPr>
            </a:p>
            <a:p>
              <a:pPr algn="ctr" eaLnBrk="0" hangingPunct="0"/>
              <a:r>
                <a:rPr lang="zh-CN" altLang="en-US" b="1">
                  <a:latin typeface="Times New Roman" pitchFamily="18" charset="0"/>
                </a:rPr>
                <a:t>表格管理程序</a:t>
              </a:r>
            </a:p>
          </p:txBody>
        </p:sp>
        <p:sp>
          <p:nvSpPr>
            <p:cNvPr id="65555" name="Text Box 17"/>
            <p:cNvSpPr txBox="1">
              <a:spLocks noChangeAspect="1" noChangeArrowheads="1"/>
            </p:cNvSpPr>
            <p:nvPr/>
          </p:nvSpPr>
          <p:spPr bwMode="auto">
            <a:xfrm>
              <a:off x="4562" y="1400"/>
              <a:ext cx="365" cy="1723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altLang="zh-CN" b="1">
                <a:latin typeface="Times New Roman" pitchFamily="18" charset="0"/>
              </a:endParaRPr>
            </a:p>
            <a:p>
              <a:pPr algn="ctr" eaLnBrk="0" hangingPunct="0"/>
              <a:endParaRPr lang="en-US" altLang="zh-CN" b="1">
                <a:latin typeface="Times New Roman" pitchFamily="18" charset="0"/>
              </a:endParaRPr>
            </a:p>
            <a:p>
              <a:pPr algn="ctr" eaLnBrk="0" hangingPunct="0"/>
              <a:r>
                <a:rPr lang="zh-CN" altLang="en-US" b="1">
                  <a:latin typeface="Times New Roman" pitchFamily="18" charset="0"/>
                </a:rPr>
                <a:t>出错处理程序</a:t>
              </a:r>
            </a:p>
          </p:txBody>
        </p:sp>
        <p:sp>
          <p:nvSpPr>
            <p:cNvPr id="65556" name="Line 18"/>
            <p:cNvSpPr>
              <a:spLocks noChangeAspect="1" noChangeShapeType="1"/>
            </p:cNvSpPr>
            <p:nvPr/>
          </p:nvSpPr>
          <p:spPr bwMode="auto">
            <a:xfrm>
              <a:off x="3069" y="919"/>
              <a:ext cx="1" cy="20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5557" name="Line 19"/>
            <p:cNvSpPr>
              <a:spLocks noChangeAspect="1" noChangeShapeType="1"/>
            </p:cNvSpPr>
            <p:nvPr/>
          </p:nvSpPr>
          <p:spPr bwMode="auto">
            <a:xfrm>
              <a:off x="3080" y="3407"/>
              <a:ext cx="1" cy="20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5558" name="Line 20"/>
            <p:cNvSpPr>
              <a:spLocks noChangeAspect="1" noChangeShapeType="1"/>
            </p:cNvSpPr>
            <p:nvPr/>
          </p:nvSpPr>
          <p:spPr bwMode="auto">
            <a:xfrm>
              <a:off x="1620" y="1641"/>
              <a:ext cx="653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5559" name="Line 21"/>
            <p:cNvSpPr>
              <a:spLocks noChangeAspect="1" noChangeShapeType="1"/>
            </p:cNvSpPr>
            <p:nvPr/>
          </p:nvSpPr>
          <p:spPr bwMode="auto">
            <a:xfrm>
              <a:off x="1642" y="2039"/>
              <a:ext cx="653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5560" name="Line 22"/>
            <p:cNvSpPr>
              <a:spLocks noChangeAspect="1" noChangeShapeType="1"/>
            </p:cNvSpPr>
            <p:nvPr/>
          </p:nvSpPr>
          <p:spPr bwMode="auto">
            <a:xfrm>
              <a:off x="3323" y="1331"/>
              <a:ext cx="1" cy="20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5561" name="Line 23"/>
            <p:cNvSpPr>
              <a:spLocks noChangeAspect="1" noChangeShapeType="1"/>
            </p:cNvSpPr>
            <p:nvPr/>
          </p:nvSpPr>
          <p:spPr bwMode="auto">
            <a:xfrm>
              <a:off x="3323" y="1744"/>
              <a:ext cx="1" cy="20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5562" name="Line 24"/>
            <p:cNvSpPr>
              <a:spLocks noChangeAspect="1" noChangeShapeType="1"/>
            </p:cNvSpPr>
            <p:nvPr/>
          </p:nvSpPr>
          <p:spPr bwMode="auto">
            <a:xfrm>
              <a:off x="3323" y="2159"/>
              <a:ext cx="1" cy="20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5563" name="Line 25"/>
            <p:cNvSpPr>
              <a:spLocks noChangeAspect="1" noChangeShapeType="1"/>
            </p:cNvSpPr>
            <p:nvPr/>
          </p:nvSpPr>
          <p:spPr bwMode="auto">
            <a:xfrm>
              <a:off x="3334" y="2572"/>
              <a:ext cx="1" cy="20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5564" name="Line 26"/>
            <p:cNvSpPr>
              <a:spLocks noChangeAspect="1" noChangeShapeType="1"/>
            </p:cNvSpPr>
            <p:nvPr/>
          </p:nvSpPr>
          <p:spPr bwMode="auto">
            <a:xfrm>
              <a:off x="3334" y="2985"/>
              <a:ext cx="1" cy="20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5565" name="Line 27"/>
            <p:cNvSpPr>
              <a:spLocks noChangeAspect="1" noChangeShapeType="1"/>
            </p:cNvSpPr>
            <p:nvPr/>
          </p:nvSpPr>
          <p:spPr bwMode="auto">
            <a:xfrm flipV="1">
              <a:off x="1620" y="1222"/>
              <a:ext cx="641" cy="24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5566" name="Line 28"/>
            <p:cNvSpPr>
              <a:spLocks noChangeAspect="1" noChangeShapeType="1"/>
            </p:cNvSpPr>
            <p:nvPr/>
          </p:nvSpPr>
          <p:spPr bwMode="auto">
            <a:xfrm>
              <a:off x="1631" y="2460"/>
              <a:ext cx="653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5567" name="Line 29"/>
            <p:cNvSpPr>
              <a:spLocks noChangeAspect="1" noChangeShapeType="1"/>
            </p:cNvSpPr>
            <p:nvPr/>
          </p:nvSpPr>
          <p:spPr bwMode="auto">
            <a:xfrm>
              <a:off x="1631" y="2863"/>
              <a:ext cx="653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5568" name="Line 30"/>
            <p:cNvSpPr>
              <a:spLocks noChangeAspect="1" noChangeShapeType="1"/>
            </p:cNvSpPr>
            <p:nvPr/>
          </p:nvSpPr>
          <p:spPr bwMode="auto">
            <a:xfrm>
              <a:off x="1620" y="3053"/>
              <a:ext cx="653" cy="22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5569" name="Line 31"/>
            <p:cNvSpPr>
              <a:spLocks noChangeAspect="1" noChangeShapeType="1"/>
            </p:cNvSpPr>
            <p:nvPr/>
          </p:nvSpPr>
          <p:spPr bwMode="auto">
            <a:xfrm>
              <a:off x="2818" y="1328"/>
              <a:ext cx="1" cy="20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5570" name="Line 32"/>
            <p:cNvSpPr>
              <a:spLocks noChangeAspect="1" noChangeShapeType="1"/>
            </p:cNvSpPr>
            <p:nvPr/>
          </p:nvSpPr>
          <p:spPr bwMode="auto">
            <a:xfrm>
              <a:off x="2818" y="1742"/>
              <a:ext cx="1" cy="20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5571" name="Line 33"/>
            <p:cNvSpPr>
              <a:spLocks noChangeAspect="1" noChangeShapeType="1"/>
            </p:cNvSpPr>
            <p:nvPr/>
          </p:nvSpPr>
          <p:spPr bwMode="auto">
            <a:xfrm>
              <a:off x="2818" y="2155"/>
              <a:ext cx="1" cy="20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5572" name="Line 34"/>
            <p:cNvSpPr>
              <a:spLocks noChangeAspect="1" noChangeShapeType="1"/>
            </p:cNvSpPr>
            <p:nvPr/>
          </p:nvSpPr>
          <p:spPr bwMode="auto">
            <a:xfrm>
              <a:off x="2830" y="2568"/>
              <a:ext cx="1" cy="20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5573" name="Line 35"/>
            <p:cNvSpPr>
              <a:spLocks noChangeAspect="1" noChangeShapeType="1"/>
            </p:cNvSpPr>
            <p:nvPr/>
          </p:nvSpPr>
          <p:spPr bwMode="auto">
            <a:xfrm>
              <a:off x="2826" y="2985"/>
              <a:ext cx="1" cy="20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5574" name="Line 36"/>
            <p:cNvSpPr>
              <a:spLocks noChangeAspect="1" noChangeShapeType="1"/>
            </p:cNvSpPr>
            <p:nvPr/>
          </p:nvSpPr>
          <p:spPr bwMode="auto">
            <a:xfrm>
              <a:off x="3876" y="1641"/>
              <a:ext cx="653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5575" name="Line 37"/>
            <p:cNvSpPr>
              <a:spLocks noChangeAspect="1" noChangeShapeType="1"/>
            </p:cNvSpPr>
            <p:nvPr/>
          </p:nvSpPr>
          <p:spPr bwMode="auto">
            <a:xfrm>
              <a:off x="3898" y="2039"/>
              <a:ext cx="653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5576" name="Line 38"/>
            <p:cNvSpPr>
              <a:spLocks noChangeAspect="1" noChangeShapeType="1"/>
            </p:cNvSpPr>
            <p:nvPr/>
          </p:nvSpPr>
          <p:spPr bwMode="auto">
            <a:xfrm>
              <a:off x="3887" y="2460"/>
              <a:ext cx="653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5577" name="Line 39"/>
            <p:cNvSpPr>
              <a:spLocks noChangeAspect="1" noChangeShapeType="1"/>
            </p:cNvSpPr>
            <p:nvPr/>
          </p:nvSpPr>
          <p:spPr bwMode="auto">
            <a:xfrm>
              <a:off x="3887" y="2863"/>
              <a:ext cx="653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5578" name="Line 40"/>
            <p:cNvSpPr>
              <a:spLocks noChangeAspect="1" noChangeShapeType="1"/>
            </p:cNvSpPr>
            <p:nvPr/>
          </p:nvSpPr>
          <p:spPr bwMode="auto">
            <a:xfrm flipH="1" flipV="1">
              <a:off x="3865" y="1229"/>
              <a:ext cx="664" cy="24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5579" name="Line 41"/>
            <p:cNvSpPr>
              <a:spLocks noChangeAspect="1" noChangeShapeType="1"/>
            </p:cNvSpPr>
            <p:nvPr/>
          </p:nvSpPr>
          <p:spPr bwMode="auto">
            <a:xfrm flipH="1">
              <a:off x="3954" y="3053"/>
              <a:ext cx="576" cy="24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5580" name="Rectangle 42"/>
            <p:cNvSpPr>
              <a:spLocks noChangeAspect="1" noChangeArrowheads="1"/>
            </p:cNvSpPr>
            <p:nvPr/>
          </p:nvSpPr>
          <p:spPr bwMode="auto">
            <a:xfrm>
              <a:off x="1001" y="987"/>
              <a:ext cx="4143" cy="2482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prstDash val="dash"/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zh-CN" altLang="en-US">
                <a:ea typeface="微软雅黑" pitchFamily="34" charset="-122"/>
              </a:endParaRPr>
            </a:p>
          </p:txBody>
        </p:sp>
      </p:grpSp>
      <p:sp>
        <p:nvSpPr>
          <p:cNvPr id="65538" name="Rectangle 44"/>
          <p:cNvSpPr>
            <a:spLocks noChangeArrowheads="1"/>
          </p:cNvSpPr>
          <p:nvPr/>
        </p:nvSpPr>
        <p:spPr bwMode="auto">
          <a:xfrm>
            <a:off x="3200400" y="4114800"/>
            <a:ext cx="2743200" cy="762000"/>
          </a:xfrm>
          <a:prstGeom prst="rect">
            <a:avLst/>
          </a:prstGeom>
          <a:solidFill>
            <a:srgbClr val="00FFFF">
              <a:alpha val="43137"/>
            </a:srgbClr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zh-CN" altLang="en-US">
              <a:ea typeface="微软雅黑" pitchFamily="34" charset="-122"/>
            </a:endParaRPr>
          </a:p>
        </p:txBody>
      </p:sp>
      <p:sp>
        <p:nvSpPr>
          <p:cNvPr id="46" name="Rectangle 2"/>
          <p:cNvSpPr txBox="1">
            <a:spLocks noChangeArrowheads="1"/>
          </p:cNvSpPr>
          <p:nvPr/>
        </p:nvSpPr>
        <p:spPr bwMode="auto">
          <a:xfrm>
            <a:off x="457200" y="381000"/>
            <a:ext cx="8229600" cy="334963"/>
          </a:xfrm>
          <a:prstGeom prst="rect">
            <a:avLst/>
          </a:prstGeom>
          <a:noFill/>
          <a:ln>
            <a:noFill/>
          </a:ln>
          <a:effectLst/>
        </p:spPr>
        <p:txBody>
          <a:bodyPr anchor="ctr"/>
          <a:lstStyle/>
          <a:p>
            <a:pPr>
              <a:defRPr/>
            </a:pPr>
            <a:r>
              <a:rPr lang="zh-CN" altLang="en-US" sz="2800" b="1" kern="0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  <a:cs typeface="+mj-cs"/>
              </a:rPr>
              <a:t>代码优化</a:t>
            </a:r>
          </a:p>
        </p:txBody>
      </p:sp>
      <p:sp>
        <p:nvSpPr>
          <p:cNvPr id="65540" name="灯片编号占位符 1"/>
          <p:cNvSpPr txBox="1">
            <a:spLocks/>
          </p:cNvSpPr>
          <p:nvPr/>
        </p:nvSpPr>
        <p:spPr bwMode="auto">
          <a:xfrm>
            <a:off x="6553200" y="6172200"/>
            <a:ext cx="21336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 eaLnBrk="0" hangingPunct="0"/>
            <a:fld id="{E1CC38F7-58AC-45B8-8ACF-94623946EE1A}" type="slidenum">
              <a:rPr lang="en-US" altLang="zh-CN">
                <a:ea typeface="微软雅黑" pitchFamily="34" charset="-122"/>
              </a:rPr>
              <a:pPr algn="ctr" eaLnBrk="0" hangingPunct="0"/>
              <a:t>43</a:t>
            </a:fld>
            <a:endParaRPr lang="en-US" altLang="zh-CN">
              <a:ea typeface="微软雅黑" pitchFamily="34" charset="-122"/>
            </a:endParaRPr>
          </a:p>
          <a:p>
            <a:pPr algn="ctr" eaLnBrk="0" hangingPunct="0"/>
            <a:endParaRPr lang="en-US" altLang="zh-CN">
              <a:ea typeface="微软雅黑" pitchFamily="34" charset="-122"/>
            </a:endParaRPr>
          </a:p>
        </p:txBody>
      </p:sp>
    </p:spTree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11" name="Text Box 3"/>
          <p:cNvSpPr txBox="1">
            <a:spLocks noChangeArrowheads="1"/>
          </p:cNvSpPr>
          <p:nvPr/>
        </p:nvSpPr>
        <p:spPr bwMode="auto">
          <a:xfrm>
            <a:off x="1343891" y="1422400"/>
            <a:ext cx="7315200" cy="4340225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kumimoji="1" lang="en-US" altLang="zh-CN" sz="2400" b="1" dirty="0">
                <a:latin typeface="+mn-ea"/>
                <a:ea typeface="+mn-ea"/>
              </a:rPr>
              <a:t>	id1:= id2 + id3 * 10</a:t>
            </a:r>
          </a:p>
          <a:p>
            <a:pPr>
              <a:spcBef>
                <a:spcPct val="50000"/>
              </a:spcBef>
              <a:defRPr/>
            </a:pPr>
            <a:r>
              <a:rPr kumimoji="1" lang="en-US" altLang="zh-CN" sz="2400" b="1" dirty="0">
                <a:latin typeface="+mn-ea"/>
                <a:ea typeface="+mn-ea"/>
              </a:rPr>
              <a:t>(1)	(</a:t>
            </a:r>
            <a:r>
              <a:rPr kumimoji="1" lang="en-US" altLang="zh-CN" sz="2400" b="1" dirty="0" err="1">
                <a:latin typeface="+mn-ea"/>
                <a:ea typeface="+mn-ea"/>
              </a:rPr>
              <a:t>inttoreal</a:t>
            </a:r>
            <a:r>
              <a:rPr kumimoji="1" lang="en-US" altLang="zh-CN" sz="2400" b="1" dirty="0">
                <a:latin typeface="+mn-ea"/>
                <a:ea typeface="+mn-ea"/>
              </a:rPr>
              <a:t>	10	-	t1	)</a:t>
            </a:r>
          </a:p>
          <a:p>
            <a:pPr>
              <a:spcBef>
                <a:spcPct val="50000"/>
              </a:spcBef>
              <a:defRPr/>
            </a:pPr>
            <a:r>
              <a:rPr kumimoji="1" lang="en-US" altLang="zh-CN" sz="2400" b="1" dirty="0">
                <a:latin typeface="+mn-ea"/>
                <a:ea typeface="+mn-ea"/>
              </a:rPr>
              <a:t>(2)	(    *	id3	t1	t2	)</a:t>
            </a:r>
          </a:p>
          <a:p>
            <a:pPr>
              <a:spcBef>
                <a:spcPct val="50000"/>
              </a:spcBef>
              <a:defRPr/>
            </a:pPr>
            <a:r>
              <a:rPr kumimoji="1" lang="en-US" altLang="zh-CN" sz="2400" b="1" dirty="0">
                <a:latin typeface="+mn-ea"/>
                <a:ea typeface="+mn-ea"/>
              </a:rPr>
              <a:t>(3)	(    +	id2	t2	t3	)</a:t>
            </a:r>
          </a:p>
          <a:p>
            <a:pPr>
              <a:spcBef>
                <a:spcPct val="50000"/>
              </a:spcBef>
              <a:defRPr/>
            </a:pPr>
            <a:r>
              <a:rPr kumimoji="1" lang="en-US" altLang="zh-CN" sz="2400" b="1" dirty="0">
                <a:latin typeface="+mn-ea"/>
                <a:ea typeface="+mn-ea"/>
              </a:rPr>
              <a:t>(4)	(    :=	t3	-	id1	)</a:t>
            </a:r>
          </a:p>
          <a:p>
            <a:pPr>
              <a:spcBef>
                <a:spcPct val="50000"/>
              </a:spcBef>
              <a:defRPr/>
            </a:pPr>
            <a:r>
              <a:rPr kumimoji="1" lang="zh-CN" altLang="zh-CN" sz="2400" b="1" dirty="0">
                <a:latin typeface="+mn-ea"/>
                <a:ea typeface="+mn-ea"/>
                <a:sym typeface="Symbol" pitchFamily="18" charset="2"/>
              </a:rPr>
              <a:t>           变换 </a:t>
            </a:r>
            <a:endParaRPr kumimoji="1" lang="en-US" altLang="zh-CN" sz="2400" b="1" dirty="0">
              <a:latin typeface="+mn-ea"/>
              <a:ea typeface="+mn-ea"/>
              <a:sym typeface="Symbol" pitchFamily="18" charset="2"/>
            </a:endParaRPr>
          </a:p>
          <a:p>
            <a:pPr>
              <a:spcBef>
                <a:spcPct val="50000"/>
              </a:spcBef>
              <a:defRPr/>
            </a:pPr>
            <a:r>
              <a:rPr kumimoji="1" lang="en-US" altLang="zh-CN" sz="2400" b="1" dirty="0">
                <a:latin typeface="+mn-ea"/>
                <a:ea typeface="微软雅黑" pitchFamily="34" charset="-122"/>
              </a:rPr>
              <a:t>(1) </a:t>
            </a:r>
            <a:r>
              <a:rPr kumimoji="1" lang="zh-CN" altLang="en-US" sz="2400" b="1" dirty="0">
                <a:latin typeface="+mn-ea"/>
                <a:ea typeface="+mn-ea"/>
              </a:rPr>
              <a:t> </a:t>
            </a:r>
            <a:r>
              <a:rPr kumimoji="1" lang="en-US" altLang="zh-CN" sz="2400" b="1" dirty="0">
                <a:latin typeface="+mn-ea"/>
                <a:ea typeface="+mn-ea"/>
              </a:rPr>
              <a:t>(   *	 id3	 10.0	  t1	)</a:t>
            </a:r>
          </a:p>
          <a:p>
            <a:pPr>
              <a:spcBef>
                <a:spcPct val="50000"/>
              </a:spcBef>
              <a:defRPr/>
            </a:pPr>
            <a:r>
              <a:rPr kumimoji="1" lang="en-US" altLang="zh-CN" sz="2400" b="1" dirty="0">
                <a:latin typeface="+mn-ea"/>
                <a:ea typeface="微软雅黑" pitchFamily="34" charset="-122"/>
              </a:rPr>
              <a:t>(2) </a:t>
            </a:r>
            <a:r>
              <a:rPr kumimoji="1" lang="zh-CN" altLang="en-US" sz="2400" b="1" dirty="0">
                <a:latin typeface="+mn-ea"/>
                <a:ea typeface="+mn-ea"/>
              </a:rPr>
              <a:t>（   </a:t>
            </a:r>
            <a:r>
              <a:rPr kumimoji="1" lang="en-US" altLang="zh-CN" sz="2400" b="1" dirty="0">
                <a:latin typeface="+mn-ea"/>
                <a:ea typeface="+mn-ea"/>
              </a:rPr>
              <a:t>+	 id2 	 t1	  id1	)</a:t>
            </a:r>
          </a:p>
        </p:txBody>
      </p:sp>
      <p:sp>
        <p:nvSpPr>
          <p:cNvPr id="2" name="矩形 1"/>
          <p:cNvSpPr>
            <a:spLocks noChangeArrowheads="1"/>
          </p:cNvSpPr>
          <p:nvPr/>
        </p:nvSpPr>
        <p:spPr bwMode="auto">
          <a:xfrm>
            <a:off x="990600" y="3592513"/>
            <a:ext cx="6781800" cy="598487"/>
          </a:xfrm>
          <a:prstGeom prst="rect">
            <a:avLst/>
          </a:prstGeom>
          <a:solidFill>
            <a:srgbClr val="FF0000">
              <a:alpha val="32941"/>
            </a:srgb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zh-CN" altLang="en-US">
              <a:ea typeface="微软雅黑" pitchFamily="34" charset="-122"/>
            </a:endParaRPr>
          </a:p>
        </p:txBody>
      </p:sp>
      <p:sp>
        <p:nvSpPr>
          <p:cNvPr id="6" name="矩形 5"/>
          <p:cNvSpPr>
            <a:spLocks noChangeArrowheads="1"/>
          </p:cNvSpPr>
          <p:nvPr/>
        </p:nvSpPr>
        <p:spPr bwMode="auto">
          <a:xfrm>
            <a:off x="1018309" y="1995488"/>
            <a:ext cx="6781800" cy="598488"/>
          </a:xfrm>
          <a:prstGeom prst="rect">
            <a:avLst/>
          </a:prstGeom>
          <a:solidFill>
            <a:srgbClr val="FF0000">
              <a:alpha val="32941"/>
            </a:srgb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zh-CN" altLang="en-US">
              <a:ea typeface="微软雅黑" pitchFamily="34" charset="-122"/>
            </a:endParaRP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457200" y="381000"/>
            <a:ext cx="8229600" cy="334963"/>
          </a:xfrm>
          <a:prstGeom prst="rect">
            <a:avLst/>
          </a:prstGeom>
          <a:noFill/>
          <a:ln>
            <a:noFill/>
          </a:ln>
          <a:effectLst/>
        </p:spPr>
        <p:txBody>
          <a:bodyPr anchor="ctr"/>
          <a:lstStyle/>
          <a:p>
            <a:pPr>
              <a:defRPr/>
            </a:pPr>
            <a:r>
              <a:rPr lang="zh-CN" altLang="en-US" sz="2800" b="1" kern="0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  <a:cs typeface="+mj-cs"/>
              </a:rPr>
              <a:t>代码优化</a:t>
            </a:r>
          </a:p>
        </p:txBody>
      </p:sp>
      <p:sp>
        <p:nvSpPr>
          <p:cNvPr id="66565" name="灯片编号占位符 1"/>
          <p:cNvSpPr txBox="1">
            <a:spLocks/>
          </p:cNvSpPr>
          <p:nvPr/>
        </p:nvSpPr>
        <p:spPr bwMode="auto">
          <a:xfrm>
            <a:off x="6553200" y="6172200"/>
            <a:ext cx="21336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 eaLnBrk="0" hangingPunct="0"/>
            <a:fld id="{052232F8-1851-458E-ACA3-BAD261D3A1F1}" type="slidenum">
              <a:rPr lang="en-US" altLang="zh-CN">
                <a:ea typeface="微软雅黑" pitchFamily="34" charset="-122"/>
              </a:rPr>
              <a:pPr algn="ctr" eaLnBrk="0" hangingPunct="0"/>
              <a:t>44</a:t>
            </a:fld>
            <a:endParaRPr lang="en-US" altLang="zh-CN">
              <a:ea typeface="微软雅黑" pitchFamily="34" charset="-122"/>
            </a:endParaRPr>
          </a:p>
          <a:p>
            <a:pPr algn="ctr" eaLnBrk="0" hangingPunct="0"/>
            <a:endParaRPr lang="en-US" altLang="zh-CN">
              <a:ea typeface="微软雅黑" pitchFamily="34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灯片编号占位符 5"/>
          <p:cNvSpPr>
            <a:spLocks noGrp="1"/>
          </p:cNvSpPr>
          <p:nvPr>
            <p:ph type="sldNum" sz="quarter" idx="10"/>
          </p:nvPr>
        </p:nvSpPr>
        <p:spPr bwMode="auto">
          <a:xfrm>
            <a:off x="6629400" y="6477000"/>
            <a:ext cx="2133600" cy="244475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altLang="zh-CN"/>
          </a:p>
          <a:p>
            <a:endParaRPr lang="en-US" altLang="zh-CN"/>
          </a:p>
        </p:txBody>
      </p:sp>
      <p:grpSp>
        <p:nvGrpSpPr>
          <p:cNvPr id="67586" name="Group 2"/>
          <p:cNvGrpSpPr>
            <a:grpSpLocks/>
          </p:cNvGrpSpPr>
          <p:nvPr/>
        </p:nvGrpSpPr>
        <p:grpSpPr bwMode="auto">
          <a:xfrm>
            <a:off x="1219200" y="1141413"/>
            <a:ext cx="6667500" cy="4878387"/>
            <a:chOff x="944" y="719"/>
            <a:chExt cx="4200" cy="3073"/>
          </a:xfrm>
        </p:grpSpPr>
        <p:sp>
          <p:nvSpPr>
            <p:cNvPr id="67590" name="Text Box 3"/>
            <p:cNvSpPr txBox="1">
              <a:spLocks noChangeAspect="1" noChangeArrowheads="1"/>
            </p:cNvSpPr>
            <p:nvPr/>
          </p:nvSpPr>
          <p:spPr bwMode="auto">
            <a:xfrm>
              <a:off x="2274" y="719"/>
              <a:ext cx="1566" cy="2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r>
                <a:rPr lang="zh-CN" altLang="en-US" b="1">
                  <a:latin typeface="Times New Roman" pitchFamily="18" charset="0"/>
                </a:rPr>
                <a:t>源程序</a:t>
              </a:r>
            </a:p>
          </p:txBody>
        </p:sp>
        <p:sp>
          <p:nvSpPr>
            <p:cNvPr id="67591" name="Rectangle 4"/>
            <p:cNvSpPr>
              <a:spLocks noChangeArrowheads="1"/>
            </p:cNvSpPr>
            <p:nvPr/>
          </p:nvSpPr>
          <p:spPr bwMode="auto">
            <a:xfrm>
              <a:off x="2349" y="777"/>
              <a:ext cx="2469" cy="28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/>
              <a:endParaRPr lang="zh-CN" altLang="en-US">
                <a:ea typeface="微软雅黑" pitchFamily="34" charset="-122"/>
              </a:endParaRPr>
            </a:p>
          </p:txBody>
        </p:sp>
        <p:sp>
          <p:nvSpPr>
            <p:cNvPr id="67592" name="Rectangle 5"/>
            <p:cNvSpPr>
              <a:spLocks noChangeArrowheads="1"/>
            </p:cNvSpPr>
            <p:nvPr/>
          </p:nvSpPr>
          <p:spPr bwMode="auto">
            <a:xfrm>
              <a:off x="944" y="748"/>
              <a:ext cx="2469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endParaRPr kumimoji="1" lang="zh-CN" altLang="zh-CN" sz="2400">
                <a:latin typeface="Tahoma" pitchFamily="34" charset="0"/>
              </a:endParaRPr>
            </a:p>
          </p:txBody>
        </p:sp>
        <p:sp>
          <p:nvSpPr>
            <p:cNvPr id="67593" name="Rectangle 6"/>
            <p:cNvSpPr>
              <a:spLocks noChangeArrowheads="1"/>
            </p:cNvSpPr>
            <p:nvPr/>
          </p:nvSpPr>
          <p:spPr bwMode="auto">
            <a:xfrm>
              <a:off x="2349" y="777"/>
              <a:ext cx="2469" cy="28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/>
              <a:endParaRPr lang="zh-CN" altLang="en-US">
                <a:ea typeface="微软雅黑" pitchFamily="34" charset="-122"/>
              </a:endParaRPr>
            </a:p>
          </p:txBody>
        </p:sp>
        <p:sp>
          <p:nvSpPr>
            <p:cNvPr id="67594" name="Rectangle 7"/>
            <p:cNvSpPr>
              <a:spLocks noChangeArrowheads="1"/>
            </p:cNvSpPr>
            <p:nvPr/>
          </p:nvSpPr>
          <p:spPr bwMode="auto">
            <a:xfrm>
              <a:off x="944" y="748"/>
              <a:ext cx="2469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endParaRPr kumimoji="1" lang="zh-CN" altLang="zh-CN" sz="2400">
                <a:latin typeface="Tahoma" pitchFamily="34" charset="0"/>
              </a:endParaRPr>
            </a:p>
          </p:txBody>
        </p:sp>
        <p:sp>
          <p:nvSpPr>
            <p:cNvPr id="67595" name="Rectangle 8"/>
            <p:cNvSpPr>
              <a:spLocks noChangeArrowheads="1"/>
            </p:cNvSpPr>
            <p:nvPr/>
          </p:nvSpPr>
          <p:spPr bwMode="auto">
            <a:xfrm>
              <a:off x="2349" y="777"/>
              <a:ext cx="2469" cy="28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/>
              <a:endParaRPr lang="zh-CN" altLang="en-US">
                <a:ea typeface="微软雅黑" pitchFamily="34" charset="-122"/>
              </a:endParaRPr>
            </a:p>
          </p:txBody>
        </p:sp>
        <p:sp>
          <p:nvSpPr>
            <p:cNvPr id="67596" name="Text Box 9"/>
            <p:cNvSpPr txBox="1">
              <a:spLocks noChangeAspect="1" noChangeArrowheads="1"/>
            </p:cNvSpPr>
            <p:nvPr/>
          </p:nvSpPr>
          <p:spPr bwMode="auto">
            <a:xfrm>
              <a:off x="2284" y="1952"/>
              <a:ext cx="1565" cy="20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r>
                <a:rPr lang="zh-CN" altLang="en-US" b="1">
                  <a:latin typeface="Times New Roman" pitchFamily="18" charset="0"/>
                </a:rPr>
                <a:t>语义分析程序</a:t>
              </a:r>
            </a:p>
          </p:txBody>
        </p:sp>
        <p:sp>
          <p:nvSpPr>
            <p:cNvPr id="67597" name="Text Box 10"/>
            <p:cNvSpPr txBox="1">
              <a:spLocks noChangeAspect="1" noChangeArrowheads="1"/>
            </p:cNvSpPr>
            <p:nvPr/>
          </p:nvSpPr>
          <p:spPr bwMode="auto">
            <a:xfrm>
              <a:off x="2284" y="1538"/>
              <a:ext cx="1565" cy="206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r>
                <a:rPr lang="zh-CN" altLang="en-US" b="1">
                  <a:latin typeface="Times New Roman" pitchFamily="18" charset="0"/>
                </a:rPr>
                <a:t>语法分析程序</a:t>
              </a:r>
            </a:p>
          </p:txBody>
        </p:sp>
        <p:sp>
          <p:nvSpPr>
            <p:cNvPr id="67598" name="Text Box 11"/>
            <p:cNvSpPr txBox="1">
              <a:spLocks noChangeAspect="1" noChangeArrowheads="1"/>
            </p:cNvSpPr>
            <p:nvPr/>
          </p:nvSpPr>
          <p:spPr bwMode="auto">
            <a:xfrm>
              <a:off x="2317" y="2365"/>
              <a:ext cx="1566" cy="20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r>
                <a:rPr lang="zh-CN" altLang="en-US" b="1">
                  <a:latin typeface="Times New Roman" pitchFamily="18" charset="0"/>
                </a:rPr>
                <a:t>中间代码生成程序</a:t>
              </a:r>
            </a:p>
          </p:txBody>
        </p:sp>
        <p:sp>
          <p:nvSpPr>
            <p:cNvPr id="67599" name="Text Box 12"/>
            <p:cNvSpPr txBox="1">
              <a:spLocks noChangeAspect="1" noChangeArrowheads="1"/>
            </p:cNvSpPr>
            <p:nvPr/>
          </p:nvSpPr>
          <p:spPr bwMode="auto">
            <a:xfrm>
              <a:off x="2284" y="1136"/>
              <a:ext cx="1565" cy="206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r>
                <a:rPr lang="zh-CN" altLang="en-US" b="1">
                  <a:latin typeface="Times New Roman" pitchFamily="18" charset="0"/>
                </a:rPr>
                <a:t>词法分析程序</a:t>
              </a:r>
            </a:p>
          </p:txBody>
        </p:sp>
        <p:sp>
          <p:nvSpPr>
            <p:cNvPr id="67600" name="Text Box 13"/>
            <p:cNvSpPr txBox="1">
              <a:spLocks noChangeAspect="1" noChangeArrowheads="1"/>
            </p:cNvSpPr>
            <p:nvPr/>
          </p:nvSpPr>
          <p:spPr bwMode="auto">
            <a:xfrm>
              <a:off x="2317" y="2778"/>
              <a:ext cx="1566" cy="20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r>
                <a:rPr lang="zh-CN" altLang="en-US" b="1">
                  <a:latin typeface="Times New Roman" pitchFamily="18" charset="0"/>
                </a:rPr>
                <a:t>代码优化程序</a:t>
              </a:r>
            </a:p>
          </p:txBody>
        </p:sp>
        <p:sp>
          <p:nvSpPr>
            <p:cNvPr id="67601" name="Text Box 14"/>
            <p:cNvSpPr txBox="1">
              <a:spLocks noChangeAspect="1" noChangeArrowheads="1"/>
            </p:cNvSpPr>
            <p:nvPr/>
          </p:nvSpPr>
          <p:spPr bwMode="auto">
            <a:xfrm>
              <a:off x="2328" y="3196"/>
              <a:ext cx="1566" cy="206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r>
                <a:rPr lang="zh-CN" altLang="en-US" b="1">
                  <a:latin typeface="Times New Roman" pitchFamily="18" charset="0"/>
                </a:rPr>
                <a:t>目标代码生成程序</a:t>
              </a:r>
            </a:p>
          </p:txBody>
        </p:sp>
        <p:sp>
          <p:nvSpPr>
            <p:cNvPr id="67602" name="Text Box 15"/>
            <p:cNvSpPr txBox="1">
              <a:spLocks noChangeAspect="1" noChangeArrowheads="1"/>
            </p:cNvSpPr>
            <p:nvPr/>
          </p:nvSpPr>
          <p:spPr bwMode="auto">
            <a:xfrm>
              <a:off x="2308" y="3585"/>
              <a:ext cx="1565" cy="2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r>
                <a:rPr lang="zh-CN" altLang="en-US" b="1">
                  <a:latin typeface="Times New Roman" pitchFamily="18" charset="0"/>
                </a:rPr>
                <a:t>目标程序</a:t>
              </a:r>
            </a:p>
          </p:txBody>
        </p:sp>
        <p:sp>
          <p:nvSpPr>
            <p:cNvPr id="67603" name="Text Box 16"/>
            <p:cNvSpPr txBox="1">
              <a:spLocks noChangeAspect="1" noChangeArrowheads="1"/>
            </p:cNvSpPr>
            <p:nvPr/>
          </p:nvSpPr>
          <p:spPr bwMode="auto">
            <a:xfrm>
              <a:off x="1222" y="1400"/>
              <a:ext cx="391" cy="1723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altLang="zh-CN" b="1">
                <a:latin typeface="Times New Roman" pitchFamily="18" charset="0"/>
              </a:endParaRPr>
            </a:p>
            <a:p>
              <a:pPr algn="ctr" eaLnBrk="0" hangingPunct="0"/>
              <a:endParaRPr lang="en-US" altLang="zh-CN" b="1">
                <a:latin typeface="Times New Roman" pitchFamily="18" charset="0"/>
              </a:endParaRPr>
            </a:p>
            <a:p>
              <a:pPr algn="ctr" eaLnBrk="0" hangingPunct="0"/>
              <a:r>
                <a:rPr lang="zh-CN" altLang="en-US" b="1">
                  <a:latin typeface="Times New Roman" pitchFamily="18" charset="0"/>
                </a:rPr>
                <a:t>表格管理程序</a:t>
              </a:r>
            </a:p>
          </p:txBody>
        </p:sp>
        <p:sp>
          <p:nvSpPr>
            <p:cNvPr id="67604" name="Text Box 17"/>
            <p:cNvSpPr txBox="1">
              <a:spLocks noChangeAspect="1" noChangeArrowheads="1"/>
            </p:cNvSpPr>
            <p:nvPr/>
          </p:nvSpPr>
          <p:spPr bwMode="auto">
            <a:xfrm>
              <a:off x="4562" y="1400"/>
              <a:ext cx="365" cy="1723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altLang="zh-CN" b="1">
                <a:latin typeface="Times New Roman" pitchFamily="18" charset="0"/>
              </a:endParaRPr>
            </a:p>
            <a:p>
              <a:pPr algn="ctr" eaLnBrk="0" hangingPunct="0"/>
              <a:endParaRPr lang="en-US" altLang="zh-CN" b="1">
                <a:latin typeface="Times New Roman" pitchFamily="18" charset="0"/>
              </a:endParaRPr>
            </a:p>
            <a:p>
              <a:pPr algn="ctr" eaLnBrk="0" hangingPunct="0"/>
              <a:r>
                <a:rPr lang="zh-CN" altLang="en-US" b="1">
                  <a:latin typeface="Times New Roman" pitchFamily="18" charset="0"/>
                </a:rPr>
                <a:t>出错处理程序</a:t>
              </a:r>
            </a:p>
          </p:txBody>
        </p:sp>
        <p:sp>
          <p:nvSpPr>
            <p:cNvPr id="67605" name="Line 18"/>
            <p:cNvSpPr>
              <a:spLocks noChangeAspect="1" noChangeShapeType="1"/>
            </p:cNvSpPr>
            <p:nvPr/>
          </p:nvSpPr>
          <p:spPr bwMode="auto">
            <a:xfrm>
              <a:off x="3069" y="919"/>
              <a:ext cx="1" cy="20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7606" name="Line 19"/>
            <p:cNvSpPr>
              <a:spLocks noChangeAspect="1" noChangeShapeType="1"/>
            </p:cNvSpPr>
            <p:nvPr/>
          </p:nvSpPr>
          <p:spPr bwMode="auto">
            <a:xfrm>
              <a:off x="3080" y="3407"/>
              <a:ext cx="1" cy="20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7607" name="Line 20"/>
            <p:cNvSpPr>
              <a:spLocks noChangeAspect="1" noChangeShapeType="1"/>
            </p:cNvSpPr>
            <p:nvPr/>
          </p:nvSpPr>
          <p:spPr bwMode="auto">
            <a:xfrm>
              <a:off x="1620" y="1641"/>
              <a:ext cx="653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7608" name="Line 21"/>
            <p:cNvSpPr>
              <a:spLocks noChangeAspect="1" noChangeShapeType="1"/>
            </p:cNvSpPr>
            <p:nvPr/>
          </p:nvSpPr>
          <p:spPr bwMode="auto">
            <a:xfrm>
              <a:off x="1642" y="2039"/>
              <a:ext cx="653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7609" name="Line 22"/>
            <p:cNvSpPr>
              <a:spLocks noChangeAspect="1" noChangeShapeType="1"/>
            </p:cNvSpPr>
            <p:nvPr/>
          </p:nvSpPr>
          <p:spPr bwMode="auto">
            <a:xfrm>
              <a:off x="3323" y="1331"/>
              <a:ext cx="1" cy="20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7610" name="Line 23"/>
            <p:cNvSpPr>
              <a:spLocks noChangeAspect="1" noChangeShapeType="1"/>
            </p:cNvSpPr>
            <p:nvPr/>
          </p:nvSpPr>
          <p:spPr bwMode="auto">
            <a:xfrm>
              <a:off x="3323" y="1744"/>
              <a:ext cx="1" cy="20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7611" name="Line 24"/>
            <p:cNvSpPr>
              <a:spLocks noChangeAspect="1" noChangeShapeType="1"/>
            </p:cNvSpPr>
            <p:nvPr/>
          </p:nvSpPr>
          <p:spPr bwMode="auto">
            <a:xfrm>
              <a:off x="3323" y="2159"/>
              <a:ext cx="1" cy="20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7612" name="Line 25"/>
            <p:cNvSpPr>
              <a:spLocks noChangeAspect="1" noChangeShapeType="1"/>
            </p:cNvSpPr>
            <p:nvPr/>
          </p:nvSpPr>
          <p:spPr bwMode="auto">
            <a:xfrm>
              <a:off x="3334" y="2572"/>
              <a:ext cx="1" cy="20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7613" name="Line 26"/>
            <p:cNvSpPr>
              <a:spLocks noChangeAspect="1" noChangeShapeType="1"/>
            </p:cNvSpPr>
            <p:nvPr/>
          </p:nvSpPr>
          <p:spPr bwMode="auto">
            <a:xfrm>
              <a:off x="3334" y="2985"/>
              <a:ext cx="1" cy="20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7614" name="Line 27"/>
            <p:cNvSpPr>
              <a:spLocks noChangeAspect="1" noChangeShapeType="1"/>
            </p:cNvSpPr>
            <p:nvPr/>
          </p:nvSpPr>
          <p:spPr bwMode="auto">
            <a:xfrm flipV="1">
              <a:off x="1620" y="1222"/>
              <a:ext cx="641" cy="24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7615" name="Line 28"/>
            <p:cNvSpPr>
              <a:spLocks noChangeAspect="1" noChangeShapeType="1"/>
            </p:cNvSpPr>
            <p:nvPr/>
          </p:nvSpPr>
          <p:spPr bwMode="auto">
            <a:xfrm>
              <a:off x="1631" y="2460"/>
              <a:ext cx="653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7616" name="Line 29"/>
            <p:cNvSpPr>
              <a:spLocks noChangeAspect="1" noChangeShapeType="1"/>
            </p:cNvSpPr>
            <p:nvPr/>
          </p:nvSpPr>
          <p:spPr bwMode="auto">
            <a:xfrm>
              <a:off x="1631" y="2863"/>
              <a:ext cx="653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7617" name="Line 30"/>
            <p:cNvSpPr>
              <a:spLocks noChangeAspect="1" noChangeShapeType="1"/>
            </p:cNvSpPr>
            <p:nvPr/>
          </p:nvSpPr>
          <p:spPr bwMode="auto">
            <a:xfrm>
              <a:off x="1620" y="3053"/>
              <a:ext cx="653" cy="22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7618" name="Line 31"/>
            <p:cNvSpPr>
              <a:spLocks noChangeAspect="1" noChangeShapeType="1"/>
            </p:cNvSpPr>
            <p:nvPr/>
          </p:nvSpPr>
          <p:spPr bwMode="auto">
            <a:xfrm>
              <a:off x="2818" y="1328"/>
              <a:ext cx="1" cy="20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7619" name="Line 32"/>
            <p:cNvSpPr>
              <a:spLocks noChangeAspect="1" noChangeShapeType="1"/>
            </p:cNvSpPr>
            <p:nvPr/>
          </p:nvSpPr>
          <p:spPr bwMode="auto">
            <a:xfrm>
              <a:off x="2818" y="1742"/>
              <a:ext cx="1" cy="20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7620" name="Line 33"/>
            <p:cNvSpPr>
              <a:spLocks noChangeAspect="1" noChangeShapeType="1"/>
            </p:cNvSpPr>
            <p:nvPr/>
          </p:nvSpPr>
          <p:spPr bwMode="auto">
            <a:xfrm>
              <a:off x="2818" y="2155"/>
              <a:ext cx="1" cy="20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7621" name="Line 34"/>
            <p:cNvSpPr>
              <a:spLocks noChangeAspect="1" noChangeShapeType="1"/>
            </p:cNvSpPr>
            <p:nvPr/>
          </p:nvSpPr>
          <p:spPr bwMode="auto">
            <a:xfrm>
              <a:off x="2830" y="2568"/>
              <a:ext cx="1" cy="20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7622" name="Line 35"/>
            <p:cNvSpPr>
              <a:spLocks noChangeAspect="1" noChangeShapeType="1"/>
            </p:cNvSpPr>
            <p:nvPr/>
          </p:nvSpPr>
          <p:spPr bwMode="auto">
            <a:xfrm>
              <a:off x="2826" y="2985"/>
              <a:ext cx="1" cy="20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7623" name="Line 36"/>
            <p:cNvSpPr>
              <a:spLocks noChangeAspect="1" noChangeShapeType="1"/>
            </p:cNvSpPr>
            <p:nvPr/>
          </p:nvSpPr>
          <p:spPr bwMode="auto">
            <a:xfrm>
              <a:off x="3876" y="1641"/>
              <a:ext cx="653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7624" name="Line 37"/>
            <p:cNvSpPr>
              <a:spLocks noChangeAspect="1" noChangeShapeType="1"/>
            </p:cNvSpPr>
            <p:nvPr/>
          </p:nvSpPr>
          <p:spPr bwMode="auto">
            <a:xfrm>
              <a:off x="3898" y="2039"/>
              <a:ext cx="653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7625" name="Line 38"/>
            <p:cNvSpPr>
              <a:spLocks noChangeAspect="1" noChangeShapeType="1"/>
            </p:cNvSpPr>
            <p:nvPr/>
          </p:nvSpPr>
          <p:spPr bwMode="auto">
            <a:xfrm>
              <a:off x="3887" y="2460"/>
              <a:ext cx="653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7626" name="Line 39"/>
            <p:cNvSpPr>
              <a:spLocks noChangeAspect="1" noChangeShapeType="1"/>
            </p:cNvSpPr>
            <p:nvPr/>
          </p:nvSpPr>
          <p:spPr bwMode="auto">
            <a:xfrm>
              <a:off x="3887" y="2863"/>
              <a:ext cx="653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7627" name="Line 40"/>
            <p:cNvSpPr>
              <a:spLocks noChangeAspect="1" noChangeShapeType="1"/>
            </p:cNvSpPr>
            <p:nvPr/>
          </p:nvSpPr>
          <p:spPr bwMode="auto">
            <a:xfrm flipH="1" flipV="1">
              <a:off x="3865" y="1229"/>
              <a:ext cx="664" cy="24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7628" name="Line 41"/>
            <p:cNvSpPr>
              <a:spLocks noChangeAspect="1" noChangeShapeType="1"/>
            </p:cNvSpPr>
            <p:nvPr/>
          </p:nvSpPr>
          <p:spPr bwMode="auto">
            <a:xfrm flipH="1">
              <a:off x="3954" y="3053"/>
              <a:ext cx="576" cy="24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7629" name="Rectangle 42"/>
            <p:cNvSpPr>
              <a:spLocks noChangeAspect="1" noChangeArrowheads="1"/>
            </p:cNvSpPr>
            <p:nvPr/>
          </p:nvSpPr>
          <p:spPr bwMode="auto">
            <a:xfrm>
              <a:off x="1001" y="987"/>
              <a:ext cx="4143" cy="2482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prstDash val="dash"/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zh-CN" altLang="en-US">
                <a:ea typeface="微软雅黑" pitchFamily="34" charset="-122"/>
              </a:endParaRPr>
            </a:p>
          </p:txBody>
        </p:sp>
      </p:grpSp>
      <p:sp>
        <p:nvSpPr>
          <p:cNvPr id="67587" name="Rectangle 44"/>
          <p:cNvSpPr>
            <a:spLocks noChangeArrowheads="1"/>
          </p:cNvSpPr>
          <p:nvPr/>
        </p:nvSpPr>
        <p:spPr bwMode="auto">
          <a:xfrm>
            <a:off x="3200400" y="4951413"/>
            <a:ext cx="2895600" cy="609600"/>
          </a:xfrm>
          <a:prstGeom prst="rect">
            <a:avLst/>
          </a:prstGeom>
          <a:solidFill>
            <a:srgbClr val="00FFFF">
              <a:alpha val="41176"/>
            </a:srgbClr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zh-CN" altLang="en-US">
              <a:ea typeface="微软雅黑" pitchFamily="34" charset="-122"/>
            </a:endParaRPr>
          </a:p>
        </p:txBody>
      </p:sp>
      <p:sp>
        <p:nvSpPr>
          <p:cNvPr id="46" name="Rectangle 2"/>
          <p:cNvSpPr txBox="1">
            <a:spLocks noChangeArrowheads="1"/>
          </p:cNvSpPr>
          <p:nvPr/>
        </p:nvSpPr>
        <p:spPr bwMode="auto">
          <a:xfrm>
            <a:off x="457200" y="381000"/>
            <a:ext cx="8229600" cy="334963"/>
          </a:xfrm>
          <a:prstGeom prst="rect">
            <a:avLst/>
          </a:prstGeom>
          <a:noFill/>
          <a:ln>
            <a:noFill/>
          </a:ln>
          <a:effectLst/>
        </p:spPr>
        <p:txBody>
          <a:bodyPr anchor="ctr"/>
          <a:lstStyle/>
          <a:p>
            <a:pPr>
              <a:defRPr/>
            </a:pPr>
            <a:r>
              <a:rPr lang="zh-CN" altLang="en-US" sz="2800" b="1" kern="0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  <a:cs typeface="+mj-cs"/>
              </a:rPr>
              <a:t>目标代码生成</a:t>
            </a:r>
          </a:p>
        </p:txBody>
      </p:sp>
      <p:sp>
        <p:nvSpPr>
          <p:cNvPr id="67589" name="灯片编号占位符 1"/>
          <p:cNvSpPr txBox="1">
            <a:spLocks/>
          </p:cNvSpPr>
          <p:nvPr/>
        </p:nvSpPr>
        <p:spPr bwMode="auto">
          <a:xfrm>
            <a:off x="6553200" y="6172200"/>
            <a:ext cx="21336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 eaLnBrk="0" hangingPunct="0"/>
            <a:fld id="{CF81926C-4413-4344-894D-AE0B9C80DB30}" type="slidenum">
              <a:rPr lang="en-US" altLang="zh-CN">
                <a:ea typeface="微软雅黑" pitchFamily="34" charset="-122"/>
              </a:rPr>
              <a:pPr algn="ctr" eaLnBrk="0" hangingPunct="0"/>
              <a:t>45</a:t>
            </a:fld>
            <a:endParaRPr lang="en-US" altLang="zh-CN">
              <a:ea typeface="微软雅黑" pitchFamily="34" charset="-122"/>
            </a:endParaRPr>
          </a:p>
          <a:p>
            <a:pPr algn="ctr" eaLnBrk="0" hangingPunct="0"/>
            <a:endParaRPr lang="en-US" altLang="zh-CN">
              <a:ea typeface="微软雅黑" pitchFamily="34" charset="-122"/>
            </a:endParaRPr>
          </a:p>
        </p:txBody>
      </p:sp>
    </p:spTree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灯片编号占位符 5"/>
          <p:cNvSpPr>
            <a:spLocks noGrp="1"/>
          </p:cNvSpPr>
          <p:nvPr>
            <p:ph type="sldNum" sz="quarter" idx="10"/>
          </p:nvPr>
        </p:nvSpPr>
        <p:spPr bwMode="auto">
          <a:xfrm>
            <a:off x="6629400" y="6477000"/>
            <a:ext cx="2133600" cy="244475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altLang="zh-CN"/>
          </a:p>
          <a:p>
            <a:endParaRPr lang="en-US" altLang="zh-CN"/>
          </a:p>
        </p:txBody>
      </p:sp>
      <p:sp>
        <p:nvSpPr>
          <p:cNvPr id="68610" name="Text Box 3"/>
          <p:cNvSpPr txBox="1">
            <a:spLocks noChangeArrowheads="1"/>
          </p:cNvSpPr>
          <p:nvPr/>
        </p:nvSpPr>
        <p:spPr bwMode="auto">
          <a:xfrm>
            <a:off x="1371600" y="1371600"/>
            <a:ext cx="4876800" cy="10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altLang="zh-CN" sz="2400" dirty="0">
                <a:latin typeface="宋体" charset="-122"/>
              </a:rPr>
              <a:t>(*	id3	10.0	t1	)</a:t>
            </a:r>
          </a:p>
          <a:p>
            <a:pPr>
              <a:spcBef>
                <a:spcPct val="50000"/>
              </a:spcBef>
            </a:pPr>
            <a:r>
              <a:rPr kumimoji="1" lang="en-US" altLang="zh-CN" sz="2400" dirty="0">
                <a:latin typeface="宋体" charset="-122"/>
              </a:rPr>
              <a:t>(+	id2	t1	id1	)</a:t>
            </a:r>
          </a:p>
        </p:txBody>
      </p:sp>
      <p:sp>
        <p:nvSpPr>
          <p:cNvPr id="173060" name="Text Box 4"/>
          <p:cNvSpPr txBox="1">
            <a:spLocks noChangeArrowheads="1"/>
          </p:cNvSpPr>
          <p:nvPr/>
        </p:nvSpPr>
        <p:spPr bwMode="auto">
          <a:xfrm>
            <a:off x="1905000" y="3733800"/>
            <a:ext cx="3505200" cy="1965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50000"/>
              </a:lnSpc>
              <a:spcBef>
                <a:spcPts val="1800"/>
              </a:spcBef>
            </a:pPr>
            <a:r>
              <a:rPr kumimoji="1" lang="en-US" altLang="en-US" sz="2400">
                <a:latin typeface="Times New Roman" pitchFamily="18" charset="0"/>
              </a:rPr>
              <a:t>MOV	id3,       R2</a:t>
            </a:r>
          </a:p>
          <a:p>
            <a:pPr>
              <a:lnSpc>
                <a:spcPct val="50000"/>
              </a:lnSpc>
              <a:spcBef>
                <a:spcPts val="1800"/>
              </a:spcBef>
            </a:pPr>
            <a:r>
              <a:rPr kumimoji="1" lang="en-US" altLang="en-US" sz="2400">
                <a:latin typeface="Times New Roman" pitchFamily="18" charset="0"/>
              </a:rPr>
              <a:t>MUL	#10.0,   R2</a:t>
            </a:r>
          </a:p>
          <a:p>
            <a:pPr>
              <a:lnSpc>
                <a:spcPct val="50000"/>
              </a:lnSpc>
              <a:spcBef>
                <a:spcPts val="1800"/>
              </a:spcBef>
            </a:pPr>
            <a:r>
              <a:rPr kumimoji="1" lang="en-US" altLang="en-US" sz="2400">
                <a:latin typeface="Times New Roman" pitchFamily="18" charset="0"/>
              </a:rPr>
              <a:t>MOV	id2,       R1</a:t>
            </a:r>
          </a:p>
          <a:p>
            <a:pPr>
              <a:lnSpc>
                <a:spcPct val="50000"/>
              </a:lnSpc>
              <a:spcBef>
                <a:spcPts val="1800"/>
              </a:spcBef>
            </a:pPr>
            <a:r>
              <a:rPr kumimoji="1" lang="en-US" altLang="en-US" sz="2400">
                <a:latin typeface="Times New Roman" pitchFamily="18" charset="0"/>
              </a:rPr>
              <a:t>ADD	R2,       R1</a:t>
            </a:r>
          </a:p>
          <a:p>
            <a:pPr>
              <a:lnSpc>
                <a:spcPct val="50000"/>
              </a:lnSpc>
              <a:spcBef>
                <a:spcPts val="1800"/>
              </a:spcBef>
            </a:pPr>
            <a:r>
              <a:rPr kumimoji="1" lang="en-US" altLang="en-US" sz="2400">
                <a:latin typeface="Times New Roman" pitchFamily="18" charset="0"/>
              </a:rPr>
              <a:t>MOV	R1,       id1</a:t>
            </a:r>
            <a:endParaRPr kumimoji="1" lang="en-US" altLang="zh-CN" sz="2400">
              <a:latin typeface="Times New Roman" pitchFamily="18" charset="0"/>
            </a:endParaRP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457200" y="381000"/>
            <a:ext cx="8229600" cy="334963"/>
          </a:xfrm>
          <a:prstGeom prst="rect">
            <a:avLst/>
          </a:prstGeom>
          <a:noFill/>
          <a:ln>
            <a:noFill/>
          </a:ln>
          <a:effectLst/>
        </p:spPr>
        <p:txBody>
          <a:bodyPr anchor="ctr"/>
          <a:lstStyle/>
          <a:p>
            <a:pPr>
              <a:defRPr/>
            </a:pPr>
            <a:r>
              <a:rPr lang="zh-CN" altLang="en-US" sz="2800" b="1" kern="0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  <a:cs typeface="+mj-cs"/>
              </a:rPr>
              <a:t>目标代码生成</a:t>
            </a:r>
          </a:p>
        </p:txBody>
      </p:sp>
      <p:sp>
        <p:nvSpPr>
          <p:cNvPr id="68613" name="灯片编号占位符 1"/>
          <p:cNvSpPr txBox="1">
            <a:spLocks/>
          </p:cNvSpPr>
          <p:nvPr/>
        </p:nvSpPr>
        <p:spPr bwMode="auto">
          <a:xfrm>
            <a:off x="6553200" y="6172200"/>
            <a:ext cx="21336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 eaLnBrk="0" hangingPunct="0"/>
            <a:fld id="{43F41217-8CD7-4CC3-B381-A0F04934FEBB}" type="slidenum">
              <a:rPr lang="en-US" altLang="zh-CN">
                <a:ea typeface="微软雅黑" pitchFamily="34" charset="-122"/>
              </a:rPr>
              <a:pPr algn="ctr" eaLnBrk="0" hangingPunct="0"/>
              <a:t>46</a:t>
            </a:fld>
            <a:endParaRPr lang="en-US" altLang="zh-CN">
              <a:ea typeface="微软雅黑" pitchFamily="34" charset="-122"/>
            </a:endParaRPr>
          </a:p>
          <a:p>
            <a:pPr algn="ctr" eaLnBrk="0" hangingPunct="0"/>
            <a:endParaRPr lang="en-US" altLang="zh-CN">
              <a:ea typeface="微软雅黑" pitchFamily="34" charset="-122"/>
            </a:endParaRPr>
          </a:p>
        </p:txBody>
      </p:sp>
      <p:sp>
        <p:nvSpPr>
          <p:cNvPr id="9" name="下箭头 8"/>
          <p:cNvSpPr>
            <a:spLocks noChangeArrowheads="1"/>
          </p:cNvSpPr>
          <p:nvPr/>
        </p:nvSpPr>
        <p:spPr bwMode="auto">
          <a:xfrm>
            <a:off x="3352800" y="2514600"/>
            <a:ext cx="685800" cy="990600"/>
          </a:xfrm>
          <a:prstGeom prst="downArrow">
            <a:avLst>
              <a:gd name="adj1" fmla="val 50000"/>
              <a:gd name="adj2" fmla="val 50001"/>
            </a:avLst>
          </a:prstGeom>
          <a:solidFill>
            <a:srgbClr val="FF6600">
              <a:alpha val="96077"/>
            </a:srgb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zh-CN" altLang="en-US">
              <a:ea typeface="微软雅黑" pitchFamily="34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3060" grpId="0"/>
      <p:bldP spid="9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灯片编号占位符 5"/>
          <p:cNvSpPr>
            <a:spLocks noGrp="1"/>
          </p:cNvSpPr>
          <p:nvPr>
            <p:ph type="sldNum" sz="quarter" idx="10"/>
          </p:nvPr>
        </p:nvSpPr>
        <p:spPr bwMode="auto">
          <a:xfrm>
            <a:off x="6629400" y="6477000"/>
            <a:ext cx="2133600" cy="244475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altLang="zh-CN"/>
          </a:p>
          <a:p>
            <a:endParaRPr lang="en-US" altLang="zh-CN"/>
          </a:p>
        </p:txBody>
      </p:sp>
      <p:grpSp>
        <p:nvGrpSpPr>
          <p:cNvPr id="69634" name="Group 2"/>
          <p:cNvGrpSpPr>
            <a:grpSpLocks/>
          </p:cNvGrpSpPr>
          <p:nvPr/>
        </p:nvGrpSpPr>
        <p:grpSpPr bwMode="auto">
          <a:xfrm>
            <a:off x="1066800" y="1065213"/>
            <a:ext cx="6667500" cy="4878387"/>
            <a:chOff x="944" y="719"/>
            <a:chExt cx="4200" cy="3073"/>
          </a:xfrm>
        </p:grpSpPr>
        <p:sp>
          <p:nvSpPr>
            <p:cNvPr id="69639" name="Text Box 3"/>
            <p:cNvSpPr txBox="1">
              <a:spLocks noChangeAspect="1" noChangeArrowheads="1"/>
            </p:cNvSpPr>
            <p:nvPr/>
          </p:nvSpPr>
          <p:spPr bwMode="auto">
            <a:xfrm>
              <a:off x="2274" y="719"/>
              <a:ext cx="1566" cy="2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r>
                <a:rPr lang="zh-CN" altLang="en-US" b="1">
                  <a:latin typeface="Times New Roman" pitchFamily="18" charset="0"/>
                </a:rPr>
                <a:t>源程序</a:t>
              </a:r>
            </a:p>
          </p:txBody>
        </p:sp>
        <p:sp>
          <p:nvSpPr>
            <p:cNvPr id="69640" name="Rectangle 4"/>
            <p:cNvSpPr>
              <a:spLocks noChangeArrowheads="1"/>
            </p:cNvSpPr>
            <p:nvPr/>
          </p:nvSpPr>
          <p:spPr bwMode="auto">
            <a:xfrm>
              <a:off x="2349" y="777"/>
              <a:ext cx="2469" cy="28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/>
              <a:endParaRPr lang="zh-CN" altLang="en-US">
                <a:ea typeface="微软雅黑" pitchFamily="34" charset="-122"/>
              </a:endParaRPr>
            </a:p>
          </p:txBody>
        </p:sp>
        <p:sp>
          <p:nvSpPr>
            <p:cNvPr id="69641" name="Rectangle 5"/>
            <p:cNvSpPr>
              <a:spLocks noChangeArrowheads="1"/>
            </p:cNvSpPr>
            <p:nvPr/>
          </p:nvSpPr>
          <p:spPr bwMode="auto">
            <a:xfrm>
              <a:off x="944" y="748"/>
              <a:ext cx="2469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endParaRPr kumimoji="1" lang="zh-CN" altLang="zh-CN" sz="2400">
                <a:latin typeface="Tahoma" pitchFamily="34" charset="0"/>
              </a:endParaRPr>
            </a:p>
          </p:txBody>
        </p:sp>
        <p:sp>
          <p:nvSpPr>
            <p:cNvPr id="69642" name="Rectangle 6"/>
            <p:cNvSpPr>
              <a:spLocks noChangeArrowheads="1"/>
            </p:cNvSpPr>
            <p:nvPr/>
          </p:nvSpPr>
          <p:spPr bwMode="auto">
            <a:xfrm>
              <a:off x="2349" y="777"/>
              <a:ext cx="2469" cy="28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/>
              <a:endParaRPr lang="zh-CN" altLang="en-US">
                <a:ea typeface="微软雅黑" pitchFamily="34" charset="-122"/>
              </a:endParaRPr>
            </a:p>
          </p:txBody>
        </p:sp>
        <p:sp>
          <p:nvSpPr>
            <p:cNvPr id="69643" name="Rectangle 7"/>
            <p:cNvSpPr>
              <a:spLocks noChangeArrowheads="1"/>
            </p:cNvSpPr>
            <p:nvPr/>
          </p:nvSpPr>
          <p:spPr bwMode="auto">
            <a:xfrm>
              <a:off x="944" y="748"/>
              <a:ext cx="2469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endParaRPr kumimoji="1" lang="zh-CN" altLang="zh-CN" sz="2400">
                <a:latin typeface="Tahoma" pitchFamily="34" charset="0"/>
              </a:endParaRPr>
            </a:p>
          </p:txBody>
        </p:sp>
        <p:sp>
          <p:nvSpPr>
            <p:cNvPr id="69644" name="Rectangle 8"/>
            <p:cNvSpPr>
              <a:spLocks noChangeArrowheads="1"/>
            </p:cNvSpPr>
            <p:nvPr/>
          </p:nvSpPr>
          <p:spPr bwMode="auto">
            <a:xfrm>
              <a:off x="2349" y="777"/>
              <a:ext cx="2469" cy="28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/>
              <a:endParaRPr lang="zh-CN" altLang="en-US">
                <a:ea typeface="微软雅黑" pitchFamily="34" charset="-122"/>
              </a:endParaRPr>
            </a:p>
          </p:txBody>
        </p:sp>
        <p:sp>
          <p:nvSpPr>
            <p:cNvPr id="69645" name="Text Box 9"/>
            <p:cNvSpPr txBox="1">
              <a:spLocks noChangeAspect="1" noChangeArrowheads="1"/>
            </p:cNvSpPr>
            <p:nvPr/>
          </p:nvSpPr>
          <p:spPr bwMode="auto">
            <a:xfrm>
              <a:off x="2284" y="1952"/>
              <a:ext cx="1565" cy="20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r>
                <a:rPr lang="zh-CN" altLang="en-US" b="1">
                  <a:latin typeface="Times New Roman" pitchFamily="18" charset="0"/>
                </a:rPr>
                <a:t>语义分析程序</a:t>
              </a:r>
            </a:p>
          </p:txBody>
        </p:sp>
        <p:sp>
          <p:nvSpPr>
            <p:cNvPr id="69646" name="Text Box 10"/>
            <p:cNvSpPr txBox="1">
              <a:spLocks noChangeAspect="1" noChangeArrowheads="1"/>
            </p:cNvSpPr>
            <p:nvPr/>
          </p:nvSpPr>
          <p:spPr bwMode="auto">
            <a:xfrm>
              <a:off x="2284" y="1538"/>
              <a:ext cx="1565" cy="206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r>
                <a:rPr lang="zh-CN" altLang="en-US" b="1">
                  <a:latin typeface="Times New Roman" pitchFamily="18" charset="0"/>
                </a:rPr>
                <a:t>语法分析程序</a:t>
              </a:r>
            </a:p>
          </p:txBody>
        </p:sp>
        <p:sp>
          <p:nvSpPr>
            <p:cNvPr id="69647" name="Text Box 11"/>
            <p:cNvSpPr txBox="1">
              <a:spLocks noChangeAspect="1" noChangeArrowheads="1"/>
            </p:cNvSpPr>
            <p:nvPr/>
          </p:nvSpPr>
          <p:spPr bwMode="auto">
            <a:xfrm>
              <a:off x="2317" y="2365"/>
              <a:ext cx="1566" cy="20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r>
                <a:rPr lang="zh-CN" altLang="en-US" b="1">
                  <a:latin typeface="Times New Roman" pitchFamily="18" charset="0"/>
                </a:rPr>
                <a:t>中间代码生成程序</a:t>
              </a:r>
            </a:p>
          </p:txBody>
        </p:sp>
        <p:sp>
          <p:nvSpPr>
            <p:cNvPr id="69648" name="Text Box 12"/>
            <p:cNvSpPr txBox="1">
              <a:spLocks noChangeAspect="1" noChangeArrowheads="1"/>
            </p:cNvSpPr>
            <p:nvPr/>
          </p:nvSpPr>
          <p:spPr bwMode="auto">
            <a:xfrm>
              <a:off x="2284" y="1136"/>
              <a:ext cx="1565" cy="206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r>
                <a:rPr lang="zh-CN" altLang="en-US" b="1">
                  <a:latin typeface="Times New Roman" pitchFamily="18" charset="0"/>
                </a:rPr>
                <a:t>词法分析程序</a:t>
              </a:r>
            </a:p>
          </p:txBody>
        </p:sp>
        <p:sp>
          <p:nvSpPr>
            <p:cNvPr id="69649" name="Text Box 13"/>
            <p:cNvSpPr txBox="1">
              <a:spLocks noChangeAspect="1" noChangeArrowheads="1"/>
            </p:cNvSpPr>
            <p:nvPr/>
          </p:nvSpPr>
          <p:spPr bwMode="auto">
            <a:xfrm>
              <a:off x="2317" y="2778"/>
              <a:ext cx="1566" cy="20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r>
                <a:rPr lang="zh-CN" altLang="en-US" b="1">
                  <a:latin typeface="Times New Roman" pitchFamily="18" charset="0"/>
                </a:rPr>
                <a:t>代码优化程序</a:t>
              </a:r>
            </a:p>
          </p:txBody>
        </p:sp>
        <p:sp>
          <p:nvSpPr>
            <p:cNvPr id="69650" name="Text Box 14"/>
            <p:cNvSpPr txBox="1">
              <a:spLocks noChangeAspect="1" noChangeArrowheads="1"/>
            </p:cNvSpPr>
            <p:nvPr/>
          </p:nvSpPr>
          <p:spPr bwMode="auto">
            <a:xfrm>
              <a:off x="2328" y="3196"/>
              <a:ext cx="1566" cy="206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r>
                <a:rPr lang="zh-CN" altLang="en-US" b="1">
                  <a:latin typeface="Times New Roman" pitchFamily="18" charset="0"/>
                </a:rPr>
                <a:t>目标代码生成程序</a:t>
              </a:r>
            </a:p>
          </p:txBody>
        </p:sp>
        <p:sp>
          <p:nvSpPr>
            <p:cNvPr id="69651" name="Text Box 15"/>
            <p:cNvSpPr txBox="1">
              <a:spLocks noChangeAspect="1" noChangeArrowheads="1"/>
            </p:cNvSpPr>
            <p:nvPr/>
          </p:nvSpPr>
          <p:spPr bwMode="auto">
            <a:xfrm>
              <a:off x="2308" y="3585"/>
              <a:ext cx="1565" cy="2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r>
                <a:rPr lang="zh-CN" altLang="en-US" b="1">
                  <a:latin typeface="Times New Roman" pitchFamily="18" charset="0"/>
                </a:rPr>
                <a:t>目标程序</a:t>
              </a:r>
            </a:p>
          </p:txBody>
        </p:sp>
        <p:sp>
          <p:nvSpPr>
            <p:cNvPr id="69652" name="Text Box 16"/>
            <p:cNvSpPr txBox="1">
              <a:spLocks noChangeAspect="1" noChangeArrowheads="1"/>
            </p:cNvSpPr>
            <p:nvPr/>
          </p:nvSpPr>
          <p:spPr bwMode="auto">
            <a:xfrm>
              <a:off x="1222" y="1400"/>
              <a:ext cx="391" cy="1723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altLang="zh-CN" b="1">
                <a:latin typeface="Times New Roman" pitchFamily="18" charset="0"/>
              </a:endParaRPr>
            </a:p>
            <a:p>
              <a:pPr algn="ctr" eaLnBrk="0" hangingPunct="0"/>
              <a:endParaRPr lang="en-US" altLang="zh-CN" b="1">
                <a:latin typeface="Times New Roman" pitchFamily="18" charset="0"/>
              </a:endParaRPr>
            </a:p>
            <a:p>
              <a:pPr algn="ctr" eaLnBrk="0" hangingPunct="0"/>
              <a:r>
                <a:rPr lang="zh-CN" altLang="en-US" b="1">
                  <a:latin typeface="Times New Roman" pitchFamily="18" charset="0"/>
                </a:rPr>
                <a:t>表格管理程序</a:t>
              </a:r>
            </a:p>
          </p:txBody>
        </p:sp>
        <p:sp>
          <p:nvSpPr>
            <p:cNvPr id="69653" name="Text Box 17"/>
            <p:cNvSpPr txBox="1">
              <a:spLocks noChangeAspect="1" noChangeArrowheads="1"/>
            </p:cNvSpPr>
            <p:nvPr/>
          </p:nvSpPr>
          <p:spPr bwMode="auto">
            <a:xfrm>
              <a:off x="4562" y="1400"/>
              <a:ext cx="365" cy="1723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altLang="zh-CN" b="1">
                <a:latin typeface="Times New Roman" pitchFamily="18" charset="0"/>
              </a:endParaRPr>
            </a:p>
            <a:p>
              <a:pPr algn="ctr" eaLnBrk="0" hangingPunct="0"/>
              <a:endParaRPr lang="en-US" altLang="zh-CN" b="1">
                <a:latin typeface="Times New Roman" pitchFamily="18" charset="0"/>
              </a:endParaRPr>
            </a:p>
            <a:p>
              <a:pPr algn="ctr" eaLnBrk="0" hangingPunct="0"/>
              <a:r>
                <a:rPr lang="zh-CN" altLang="en-US" b="1">
                  <a:latin typeface="Times New Roman" pitchFamily="18" charset="0"/>
                </a:rPr>
                <a:t>出错处理程序</a:t>
              </a:r>
            </a:p>
          </p:txBody>
        </p:sp>
        <p:sp>
          <p:nvSpPr>
            <p:cNvPr id="69654" name="Line 18"/>
            <p:cNvSpPr>
              <a:spLocks noChangeAspect="1" noChangeShapeType="1"/>
            </p:cNvSpPr>
            <p:nvPr/>
          </p:nvSpPr>
          <p:spPr bwMode="auto">
            <a:xfrm>
              <a:off x="3069" y="919"/>
              <a:ext cx="1" cy="20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9655" name="Line 19"/>
            <p:cNvSpPr>
              <a:spLocks noChangeAspect="1" noChangeShapeType="1"/>
            </p:cNvSpPr>
            <p:nvPr/>
          </p:nvSpPr>
          <p:spPr bwMode="auto">
            <a:xfrm>
              <a:off x="3080" y="3407"/>
              <a:ext cx="1" cy="20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9656" name="Line 20"/>
            <p:cNvSpPr>
              <a:spLocks noChangeAspect="1" noChangeShapeType="1"/>
            </p:cNvSpPr>
            <p:nvPr/>
          </p:nvSpPr>
          <p:spPr bwMode="auto">
            <a:xfrm>
              <a:off x="1620" y="1641"/>
              <a:ext cx="653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9657" name="Line 21"/>
            <p:cNvSpPr>
              <a:spLocks noChangeAspect="1" noChangeShapeType="1"/>
            </p:cNvSpPr>
            <p:nvPr/>
          </p:nvSpPr>
          <p:spPr bwMode="auto">
            <a:xfrm>
              <a:off x="1642" y="2039"/>
              <a:ext cx="653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9658" name="Line 22"/>
            <p:cNvSpPr>
              <a:spLocks noChangeAspect="1" noChangeShapeType="1"/>
            </p:cNvSpPr>
            <p:nvPr/>
          </p:nvSpPr>
          <p:spPr bwMode="auto">
            <a:xfrm>
              <a:off x="3323" y="1331"/>
              <a:ext cx="1" cy="20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9659" name="Line 23"/>
            <p:cNvSpPr>
              <a:spLocks noChangeAspect="1" noChangeShapeType="1"/>
            </p:cNvSpPr>
            <p:nvPr/>
          </p:nvSpPr>
          <p:spPr bwMode="auto">
            <a:xfrm>
              <a:off x="3323" y="1744"/>
              <a:ext cx="1" cy="20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9660" name="Line 24"/>
            <p:cNvSpPr>
              <a:spLocks noChangeAspect="1" noChangeShapeType="1"/>
            </p:cNvSpPr>
            <p:nvPr/>
          </p:nvSpPr>
          <p:spPr bwMode="auto">
            <a:xfrm>
              <a:off x="3323" y="2159"/>
              <a:ext cx="1" cy="20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9661" name="Line 25"/>
            <p:cNvSpPr>
              <a:spLocks noChangeAspect="1" noChangeShapeType="1"/>
            </p:cNvSpPr>
            <p:nvPr/>
          </p:nvSpPr>
          <p:spPr bwMode="auto">
            <a:xfrm>
              <a:off x="3334" y="2572"/>
              <a:ext cx="1" cy="20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9662" name="Line 26"/>
            <p:cNvSpPr>
              <a:spLocks noChangeAspect="1" noChangeShapeType="1"/>
            </p:cNvSpPr>
            <p:nvPr/>
          </p:nvSpPr>
          <p:spPr bwMode="auto">
            <a:xfrm>
              <a:off x="3334" y="2985"/>
              <a:ext cx="1" cy="20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9663" name="Line 27"/>
            <p:cNvSpPr>
              <a:spLocks noChangeAspect="1" noChangeShapeType="1"/>
            </p:cNvSpPr>
            <p:nvPr/>
          </p:nvSpPr>
          <p:spPr bwMode="auto">
            <a:xfrm flipV="1">
              <a:off x="1620" y="1222"/>
              <a:ext cx="641" cy="24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9664" name="Line 28"/>
            <p:cNvSpPr>
              <a:spLocks noChangeAspect="1" noChangeShapeType="1"/>
            </p:cNvSpPr>
            <p:nvPr/>
          </p:nvSpPr>
          <p:spPr bwMode="auto">
            <a:xfrm>
              <a:off x="1631" y="2460"/>
              <a:ext cx="653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9665" name="Line 29"/>
            <p:cNvSpPr>
              <a:spLocks noChangeAspect="1" noChangeShapeType="1"/>
            </p:cNvSpPr>
            <p:nvPr/>
          </p:nvSpPr>
          <p:spPr bwMode="auto">
            <a:xfrm>
              <a:off x="1631" y="2863"/>
              <a:ext cx="653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9666" name="Line 30"/>
            <p:cNvSpPr>
              <a:spLocks noChangeAspect="1" noChangeShapeType="1"/>
            </p:cNvSpPr>
            <p:nvPr/>
          </p:nvSpPr>
          <p:spPr bwMode="auto">
            <a:xfrm>
              <a:off x="1620" y="3053"/>
              <a:ext cx="653" cy="22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9667" name="Line 31"/>
            <p:cNvSpPr>
              <a:spLocks noChangeAspect="1" noChangeShapeType="1"/>
            </p:cNvSpPr>
            <p:nvPr/>
          </p:nvSpPr>
          <p:spPr bwMode="auto">
            <a:xfrm>
              <a:off x="2818" y="1328"/>
              <a:ext cx="1" cy="20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9668" name="Line 32"/>
            <p:cNvSpPr>
              <a:spLocks noChangeAspect="1" noChangeShapeType="1"/>
            </p:cNvSpPr>
            <p:nvPr/>
          </p:nvSpPr>
          <p:spPr bwMode="auto">
            <a:xfrm>
              <a:off x="2818" y="1742"/>
              <a:ext cx="1" cy="20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9669" name="Line 33"/>
            <p:cNvSpPr>
              <a:spLocks noChangeAspect="1" noChangeShapeType="1"/>
            </p:cNvSpPr>
            <p:nvPr/>
          </p:nvSpPr>
          <p:spPr bwMode="auto">
            <a:xfrm>
              <a:off x="2818" y="2155"/>
              <a:ext cx="1" cy="20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9670" name="Line 34"/>
            <p:cNvSpPr>
              <a:spLocks noChangeAspect="1" noChangeShapeType="1"/>
            </p:cNvSpPr>
            <p:nvPr/>
          </p:nvSpPr>
          <p:spPr bwMode="auto">
            <a:xfrm>
              <a:off x="2830" y="2568"/>
              <a:ext cx="1" cy="20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9671" name="Line 35"/>
            <p:cNvSpPr>
              <a:spLocks noChangeAspect="1" noChangeShapeType="1"/>
            </p:cNvSpPr>
            <p:nvPr/>
          </p:nvSpPr>
          <p:spPr bwMode="auto">
            <a:xfrm>
              <a:off x="2826" y="2985"/>
              <a:ext cx="1" cy="20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9672" name="Line 36"/>
            <p:cNvSpPr>
              <a:spLocks noChangeAspect="1" noChangeShapeType="1"/>
            </p:cNvSpPr>
            <p:nvPr/>
          </p:nvSpPr>
          <p:spPr bwMode="auto">
            <a:xfrm>
              <a:off x="3876" y="1641"/>
              <a:ext cx="653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9673" name="Line 37"/>
            <p:cNvSpPr>
              <a:spLocks noChangeAspect="1" noChangeShapeType="1"/>
            </p:cNvSpPr>
            <p:nvPr/>
          </p:nvSpPr>
          <p:spPr bwMode="auto">
            <a:xfrm>
              <a:off x="3898" y="2039"/>
              <a:ext cx="653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9674" name="Line 38"/>
            <p:cNvSpPr>
              <a:spLocks noChangeAspect="1" noChangeShapeType="1"/>
            </p:cNvSpPr>
            <p:nvPr/>
          </p:nvSpPr>
          <p:spPr bwMode="auto">
            <a:xfrm>
              <a:off x="3887" y="2460"/>
              <a:ext cx="653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9675" name="Line 39"/>
            <p:cNvSpPr>
              <a:spLocks noChangeAspect="1" noChangeShapeType="1"/>
            </p:cNvSpPr>
            <p:nvPr/>
          </p:nvSpPr>
          <p:spPr bwMode="auto">
            <a:xfrm>
              <a:off x="3887" y="2863"/>
              <a:ext cx="653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9676" name="Line 40"/>
            <p:cNvSpPr>
              <a:spLocks noChangeAspect="1" noChangeShapeType="1"/>
            </p:cNvSpPr>
            <p:nvPr/>
          </p:nvSpPr>
          <p:spPr bwMode="auto">
            <a:xfrm flipH="1" flipV="1">
              <a:off x="3865" y="1229"/>
              <a:ext cx="664" cy="24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9677" name="Line 41"/>
            <p:cNvSpPr>
              <a:spLocks noChangeAspect="1" noChangeShapeType="1"/>
            </p:cNvSpPr>
            <p:nvPr/>
          </p:nvSpPr>
          <p:spPr bwMode="auto">
            <a:xfrm flipH="1">
              <a:off x="3954" y="3053"/>
              <a:ext cx="576" cy="24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9678" name="Rectangle 42"/>
            <p:cNvSpPr>
              <a:spLocks noChangeAspect="1" noChangeArrowheads="1"/>
            </p:cNvSpPr>
            <p:nvPr/>
          </p:nvSpPr>
          <p:spPr bwMode="auto">
            <a:xfrm>
              <a:off x="1001" y="987"/>
              <a:ext cx="4143" cy="2482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prstDash val="dash"/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zh-CN" altLang="en-US">
                <a:ea typeface="微软雅黑" pitchFamily="34" charset="-122"/>
              </a:endParaRPr>
            </a:p>
          </p:txBody>
        </p:sp>
      </p:grpSp>
      <p:sp>
        <p:nvSpPr>
          <p:cNvPr id="69635" name="Rectangle 44"/>
          <p:cNvSpPr>
            <a:spLocks noChangeArrowheads="1"/>
          </p:cNvSpPr>
          <p:nvPr/>
        </p:nvSpPr>
        <p:spPr bwMode="auto">
          <a:xfrm>
            <a:off x="1295400" y="1903413"/>
            <a:ext cx="1143000" cy="3352800"/>
          </a:xfrm>
          <a:prstGeom prst="rect">
            <a:avLst/>
          </a:prstGeom>
          <a:solidFill>
            <a:srgbClr val="00FF00">
              <a:alpha val="38039"/>
            </a:srgbClr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zh-CN" altLang="en-US">
              <a:ea typeface="微软雅黑" pitchFamily="34" charset="-122"/>
            </a:endParaRPr>
          </a:p>
        </p:txBody>
      </p:sp>
      <p:sp>
        <p:nvSpPr>
          <p:cNvPr id="69636" name="Rectangle 45"/>
          <p:cNvSpPr>
            <a:spLocks noChangeArrowheads="1"/>
          </p:cNvSpPr>
          <p:nvPr/>
        </p:nvSpPr>
        <p:spPr bwMode="auto">
          <a:xfrm>
            <a:off x="6477000" y="1827213"/>
            <a:ext cx="1143000" cy="3352800"/>
          </a:xfrm>
          <a:prstGeom prst="rect">
            <a:avLst/>
          </a:prstGeom>
          <a:solidFill>
            <a:srgbClr val="00FF00">
              <a:alpha val="38039"/>
            </a:srgbClr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zh-CN" altLang="en-US">
              <a:ea typeface="微软雅黑" pitchFamily="34" charset="-122"/>
            </a:endParaRPr>
          </a:p>
        </p:txBody>
      </p:sp>
      <p:sp>
        <p:nvSpPr>
          <p:cNvPr id="47" name="Rectangle 2"/>
          <p:cNvSpPr txBox="1">
            <a:spLocks noChangeArrowheads="1"/>
          </p:cNvSpPr>
          <p:nvPr/>
        </p:nvSpPr>
        <p:spPr bwMode="auto">
          <a:xfrm>
            <a:off x="457200" y="381000"/>
            <a:ext cx="8229600" cy="334963"/>
          </a:xfrm>
          <a:prstGeom prst="rect">
            <a:avLst/>
          </a:prstGeom>
          <a:noFill/>
          <a:ln>
            <a:noFill/>
          </a:ln>
          <a:effectLst/>
        </p:spPr>
        <p:txBody>
          <a:bodyPr anchor="ctr"/>
          <a:lstStyle/>
          <a:p>
            <a:pPr>
              <a:defRPr/>
            </a:pPr>
            <a:r>
              <a:rPr lang="zh-CN" altLang="en-US" sz="2800" b="1" kern="0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  <a:cs typeface="+mj-cs"/>
              </a:rPr>
              <a:t>表格管理与出错处理</a:t>
            </a:r>
          </a:p>
        </p:txBody>
      </p:sp>
      <p:sp>
        <p:nvSpPr>
          <p:cNvPr id="69638" name="灯片编号占位符 1"/>
          <p:cNvSpPr txBox="1">
            <a:spLocks/>
          </p:cNvSpPr>
          <p:nvPr/>
        </p:nvSpPr>
        <p:spPr bwMode="auto">
          <a:xfrm>
            <a:off x="6553200" y="6172200"/>
            <a:ext cx="21336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 eaLnBrk="0" hangingPunct="0"/>
            <a:fld id="{3418BFE4-4194-4D6A-97C3-4E07BDD52948}" type="slidenum">
              <a:rPr lang="en-US" altLang="zh-CN">
                <a:ea typeface="微软雅黑" pitchFamily="34" charset="-122"/>
              </a:rPr>
              <a:pPr algn="ctr" eaLnBrk="0" hangingPunct="0"/>
              <a:t>47</a:t>
            </a:fld>
            <a:endParaRPr lang="en-US" altLang="zh-CN">
              <a:ea typeface="微软雅黑" pitchFamily="34" charset="-122"/>
            </a:endParaRPr>
          </a:p>
          <a:p>
            <a:pPr algn="ctr" eaLnBrk="0" hangingPunct="0"/>
            <a:endParaRPr lang="en-US" altLang="zh-CN">
              <a:ea typeface="微软雅黑" pitchFamily="34" charset="-122"/>
            </a:endParaRPr>
          </a:p>
        </p:txBody>
      </p:sp>
    </p:spTree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Rectangle 3"/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457200" y="914400"/>
            <a:ext cx="8686800" cy="30924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eaLnBrk="1" hangingPunct="1">
              <a:buFontTx/>
              <a:buNone/>
            </a:pPr>
            <a:r>
              <a:rPr lang="zh-CN" altLang="en-US" sz="2400" b="1" dirty="0">
                <a:solidFill>
                  <a:srgbClr val="C00000"/>
                </a:solidFill>
                <a:latin typeface="宋体" charset="-122"/>
              </a:rPr>
              <a:t>符号表管理</a:t>
            </a:r>
            <a:endParaRPr lang="en-US" altLang="zh-CN" sz="2400" b="1" dirty="0">
              <a:solidFill>
                <a:srgbClr val="C00000"/>
              </a:solidFill>
              <a:latin typeface="宋体" charset="-122"/>
            </a:endParaRPr>
          </a:p>
          <a:p>
            <a:pPr eaLnBrk="1" hangingPunct="1"/>
            <a:r>
              <a:rPr lang="zh-CN" altLang="en-US" sz="2400" b="1" dirty="0">
                <a:latin typeface="宋体" charset="-122"/>
              </a:rPr>
              <a:t>记录源程序中使用的各种符号名称</a:t>
            </a:r>
          </a:p>
          <a:p>
            <a:pPr eaLnBrk="1" hangingPunct="1"/>
            <a:r>
              <a:rPr lang="zh-CN" altLang="en-US" sz="2400" b="1" dirty="0">
                <a:latin typeface="宋体" charset="-122"/>
              </a:rPr>
              <a:t>收集每个符号的各种名称的属性信息</a:t>
            </a:r>
          </a:p>
          <a:p>
            <a:pPr lvl="1" eaLnBrk="1" hangingPunct="1"/>
            <a:r>
              <a:rPr lang="zh-CN" altLang="en-US" sz="2400" b="1" dirty="0">
                <a:latin typeface="宋体" charset="-122"/>
              </a:rPr>
              <a:t>类型、作用域、分配存储信息</a:t>
            </a:r>
            <a:endParaRPr lang="en-US" altLang="zh-CN" sz="2400" b="1" dirty="0">
              <a:latin typeface="宋体" charset="-122"/>
            </a:endParaRPr>
          </a:p>
          <a:p>
            <a:pPr eaLnBrk="1" hangingPunct="1">
              <a:spcBef>
                <a:spcPct val="0"/>
              </a:spcBef>
            </a:pPr>
            <a:r>
              <a:rPr kumimoji="1" lang="zh-CN" altLang="en-US" sz="2400" b="1" dirty="0">
                <a:solidFill>
                  <a:schemeClr val="tx2"/>
                </a:solidFill>
                <a:latin typeface="宋体" charset="-122"/>
              </a:rPr>
              <a:t>符号表管理</a:t>
            </a:r>
            <a:r>
              <a:rPr kumimoji="1" lang="en-US" altLang="zh-CN" sz="2400" b="1" dirty="0">
                <a:solidFill>
                  <a:schemeClr val="tx2"/>
                </a:solidFill>
                <a:latin typeface="宋体" charset="-122"/>
              </a:rPr>
              <a:t>(</a:t>
            </a:r>
            <a:r>
              <a:rPr kumimoji="1" lang="zh-CN" altLang="en-US" sz="2400" b="1" dirty="0">
                <a:solidFill>
                  <a:schemeClr val="tx2"/>
                </a:solidFill>
                <a:latin typeface="宋体" charset="-122"/>
              </a:rPr>
              <a:t>）</a:t>
            </a:r>
          </a:p>
          <a:p>
            <a:pPr lvl="1" eaLnBrk="1" hangingPunct="1"/>
            <a:r>
              <a:rPr kumimoji="1" lang="zh-CN" altLang="en-US" sz="2400" b="1" dirty="0">
                <a:solidFill>
                  <a:schemeClr val="tx2"/>
                </a:solidFill>
                <a:latin typeface="宋体" charset="-122"/>
              </a:rPr>
              <a:t>登录：扫描到说明语句就将标识符登记在符号表中</a:t>
            </a:r>
            <a:endParaRPr kumimoji="1" lang="en-US" altLang="zh-CN" sz="2400" b="1" dirty="0">
              <a:solidFill>
                <a:schemeClr val="tx2"/>
              </a:solidFill>
              <a:latin typeface="宋体" charset="-122"/>
            </a:endParaRPr>
          </a:p>
          <a:p>
            <a:pPr lvl="1" eaLnBrk="1" hangingPunct="1"/>
            <a:r>
              <a:rPr kumimoji="1" lang="zh-CN" altLang="en-US" sz="2400" b="1" dirty="0">
                <a:solidFill>
                  <a:schemeClr val="tx2"/>
                </a:solidFill>
                <a:latin typeface="宋体" charset="-122"/>
              </a:rPr>
              <a:t>查找：在执行语句查找标识符的属性，判断语义是否正确</a:t>
            </a:r>
            <a:endParaRPr lang="zh-CN" altLang="en-US" sz="2400" b="1" dirty="0">
              <a:latin typeface="宋体" charset="-122"/>
            </a:endParaRP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457200" y="381000"/>
            <a:ext cx="8229600" cy="334963"/>
          </a:xfrm>
          <a:prstGeom prst="rect">
            <a:avLst/>
          </a:prstGeom>
          <a:noFill/>
          <a:ln>
            <a:noFill/>
          </a:ln>
          <a:effectLst/>
        </p:spPr>
        <p:txBody>
          <a:bodyPr anchor="ctr"/>
          <a:lstStyle/>
          <a:p>
            <a:pPr>
              <a:defRPr/>
            </a:pPr>
            <a:r>
              <a:rPr lang="zh-CN" altLang="en-US" sz="2800" b="1" kern="0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  <a:cs typeface="+mj-cs"/>
              </a:rPr>
              <a:t>符号表管理与错误处理</a:t>
            </a:r>
          </a:p>
        </p:txBody>
      </p:sp>
      <p:sp>
        <p:nvSpPr>
          <p:cNvPr id="70659" name="灯片编号占位符 1"/>
          <p:cNvSpPr txBox="1">
            <a:spLocks/>
          </p:cNvSpPr>
          <p:nvPr/>
        </p:nvSpPr>
        <p:spPr bwMode="auto">
          <a:xfrm>
            <a:off x="6553200" y="6172200"/>
            <a:ext cx="21336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 eaLnBrk="0" hangingPunct="0"/>
            <a:fld id="{2633D463-B488-4C50-9CA7-4CEF0ABFAC7D}" type="slidenum">
              <a:rPr lang="en-US" altLang="zh-CN">
                <a:ea typeface="微软雅黑" pitchFamily="34" charset="-122"/>
              </a:rPr>
              <a:pPr algn="ctr" eaLnBrk="0" hangingPunct="0"/>
              <a:t>48</a:t>
            </a:fld>
            <a:endParaRPr lang="en-US" altLang="zh-CN">
              <a:ea typeface="微软雅黑" pitchFamily="34" charset="-122"/>
            </a:endParaRPr>
          </a:p>
          <a:p>
            <a:pPr algn="ctr" eaLnBrk="0" hangingPunct="0"/>
            <a:endParaRPr lang="en-US" altLang="zh-CN">
              <a:ea typeface="微软雅黑" pitchFamily="34" charset="-122"/>
            </a:endParaRP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>
          <a:xfrm>
            <a:off x="609600" y="4067752"/>
            <a:ext cx="7620000" cy="2057400"/>
          </a:xfrm>
          <a:prstGeom prst="rect">
            <a:avLst/>
          </a:prstGeom>
        </p:spPr>
        <p:txBody>
          <a:bodyPr/>
          <a:lstStyle/>
          <a:p>
            <a:pPr marL="342900" indent="-342900">
              <a:spcBef>
                <a:spcPct val="20000"/>
              </a:spcBef>
              <a:defRPr/>
            </a:pPr>
            <a:r>
              <a:rPr lang="zh-CN" altLang="en-US" sz="2400" b="1" kern="0" dirty="0">
                <a:solidFill>
                  <a:srgbClr val="C00000"/>
                </a:solidFill>
                <a:latin typeface="+mn-lt"/>
                <a:ea typeface="+mn-ea"/>
              </a:rPr>
              <a:t>错误检查</a:t>
            </a:r>
            <a:endParaRPr lang="en-US" altLang="zh-CN" sz="2400" b="1" kern="0" dirty="0">
              <a:solidFill>
                <a:srgbClr val="C00000"/>
              </a:solidFill>
              <a:latin typeface="+mn-lt"/>
              <a:ea typeface="+mn-ea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  <a:defRPr/>
            </a:pPr>
            <a:r>
              <a:rPr lang="zh-CN" altLang="en-US" sz="2400" b="1" kern="0" dirty="0">
                <a:latin typeface="+mn-lt"/>
                <a:ea typeface="+mn-ea"/>
              </a:rPr>
              <a:t>报告出错信息</a:t>
            </a:r>
            <a:endParaRPr lang="en-US" altLang="zh-CN" sz="2400" b="1" kern="0" dirty="0">
              <a:latin typeface="+mn-lt"/>
              <a:ea typeface="+mn-ea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  <a:defRPr/>
            </a:pPr>
            <a:r>
              <a:rPr lang="zh-CN" altLang="en-US" sz="2400" b="1" kern="0" dirty="0">
                <a:latin typeface="+mn-lt"/>
                <a:ea typeface="+mn-ea"/>
              </a:rPr>
              <a:t>排错</a:t>
            </a:r>
            <a:endParaRPr lang="en-US" altLang="zh-CN" sz="2400" b="1" kern="0" dirty="0">
              <a:latin typeface="+mn-lt"/>
              <a:ea typeface="+mn-ea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  <a:defRPr/>
            </a:pPr>
            <a:r>
              <a:rPr lang="zh-CN" altLang="en-US" sz="2400" b="1" kern="0" dirty="0">
                <a:latin typeface="+mn-lt"/>
                <a:ea typeface="+mn-ea"/>
              </a:rPr>
              <a:t>恢复编译工作</a:t>
            </a:r>
          </a:p>
        </p:txBody>
      </p:sp>
    </p:spTree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1" name="灯片编号占位符 5"/>
          <p:cNvSpPr>
            <a:spLocks noGrp="1"/>
          </p:cNvSpPr>
          <p:nvPr>
            <p:ph type="sldNum" sz="quarter" idx="10"/>
          </p:nvPr>
        </p:nvSpPr>
        <p:spPr bwMode="auto">
          <a:xfrm>
            <a:off x="6629400" y="6477000"/>
            <a:ext cx="2133600" cy="244475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altLang="zh-CN"/>
          </a:p>
          <a:p>
            <a:endParaRPr lang="en-US" altLang="zh-CN"/>
          </a:p>
        </p:txBody>
      </p:sp>
      <p:sp>
        <p:nvSpPr>
          <p:cNvPr id="71682" name="灯片编号占位符 1"/>
          <p:cNvSpPr txBox="1">
            <a:spLocks/>
          </p:cNvSpPr>
          <p:nvPr/>
        </p:nvSpPr>
        <p:spPr bwMode="auto">
          <a:xfrm>
            <a:off x="6553200" y="6172200"/>
            <a:ext cx="21336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 eaLnBrk="0" hangingPunct="0"/>
            <a:fld id="{2E271960-ED3E-4C5B-A17C-F9A1120D04DF}" type="slidenum">
              <a:rPr lang="en-US" altLang="zh-CN">
                <a:ea typeface="微软雅黑" pitchFamily="34" charset="-122"/>
              </a:rPr>
              <a:pPr algn="ctr" eaLnBrk="0" hangingPunct="0"/>
              <a:t>49</a:t>
            </a:fld>
            <a:endParaRPr lang="en-US" altLang="zh-CN">
              <a:ea typeface="微软雅黑" pitchFamily="34" charset="-122"/>
            </a:endParaRPr>
          </a:p>
          <a:p>
            <a:pPr algn="ctr" eaLnBrk="0" hangingPunct="0"/>
            <a:endParaRPr lang="en-US" altLang="zh-CN">
              <a:ea typeface="微软雅黑" pitchFamily="34" charset="-122"/>
            </a:endParaRPr>
          </a:p>
        </p:txBody>
      </p:sp>
      <p:sp>
        <p:nvSpPr>
          <p:cNvPr id="71683" name="Text Box 2"/>
          <p:cNvSpPr txBox="1">
            <a:spLocks noChangeArrowheads="1"/>
          </p:cNvSpPr>
          <p:nvPr/>
        </p:nvSpPr>
        <p:spPr bwMode="auto">
          <a:xfrm>
            <a:off x="228600" y="925513"/>
            <a:ext cx="8153400" cy="5170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Bef>
                <a:spcPct val="50000"/>
              </a:spcBef>
            </a:pPr>
            <a:r>
              <a:rPr kumimoji="1" lang="zh-CN" altLang="en-US" sz="2200" b="1">
                <a:latin typeface="Times New Roman" pitchFamily="18" charset="0"/>
              </a:rPr>
              <a:t>　　在翻译的方式上，编译程序采用了类似于自然语言翻译中使用的笔译和口译两种，分别叫做</a:t>
            </a:r>
            <a:r>
              <a:rPr kumimoji="1" lang="zh-CN" altLang="en-US" sz="2200" b="1">
                <a:solidFill>
                  <a:srgbClr val="C00000"/>
                </a:solidFill>
                <a:latin typeface="Times New Roman" pitchFamily="18" charset="0"/>
              </a:rPr>
              <a:t>编译方式</a:t>
            </a:r>
            <a:r>
              <a:rPr kumimoji="1" lang="zh-CN" altLang="en-US" sz="2200" b="1">
                <a:latin typeface="Times New Roman" pitchFamily="18" charset="0"/>
              </a:rPr>
              <a:t>和</a:t>
            </a:r>
            <a:r>
              <a:rPr kumimoji="1" lang="zh-CN" altLang="en-US" sz="2200" b="1">
                <a:solidFill>
                  <a:srgbClr val="C00000"/>
                </a:solidFill>
                <a:latin typeface="Times New Roman" pitchFamily="18" charset="0"/>
              </a:rPr>
              <a:t>解释方式</a:t>
            </a:r>
            <a:r>
              <a:rPr kumimoji="1" lang="zh-CN" altLang="en-US" sz="2200" b="1">
                <a:latin typeface="Times New Roman" pitchFamily="18" charset="0"/>
              </a:rPr>
              <a:t>。采用编译方式的编译程序称为编译型的编译程序，简称编译程序；采用解释方式的编译程序称为解释型的编译程序，简称解释程序。</a:t>
            </a:r>
          </a:p>
          <a:p>
            <a:pPr algn="just">
              <a:lnSpc>
                <a:spcPct val="150000"/>
              </a:lnSpc>
            </a:pPr>
            <a:r>
              <a:rPr kumimoji="1" lang="zh-CN" altLang="en-US" sz="2200" b="1">
                <a:latin typeface="Times New Roman" pitchFamily="18" charset="0"/>
              </a:rPr>
              <a:t>　　编译方式是先翻译后执行，即将整个源程序翻译完毕，再执行目标程序，只需要保存完整的目标程序而无需保存源程序。一次翻译后无需再翻译，可多次执行。</a:t>
            </a:r>
          </a:p>
          <a:p>
            <a:pPr>
              <a:lnSpc>
                <a:spcPct val="150000"/>
              </a:lnSpc>
            </a:pPr>
            <a:r>
              <a:rPr kumimoji="1" lang="zh-CN" altLang="en-US" sz="2200" b="1">
                <a:latin typeface="Times New Roman" pitchFamily="18" charset="0"/>
              </a:rPr>
              <a:t>　　解释方式是边翻译边执行，即翻译一句就执行一句，翻译完毕也执行完毕，只保存源程序无需保存完整的目标程序。执行一次需要翻译一次。 </a:t>
            </a:r>
          </a:p>
        </p:txBody>
      </p:sp>
      <p:sp>
        <p:nvSpPr>
          <p:cNvPr id="8" name="Rectangle 4"/>
          <p:cNvSpPr txBox="1">
            <a:spLocks noChangeArrowheads="1"/>
          </p:cNvSpPr>
          <p:nvPr/>
        </p:nvSpPr>
        <p:spPr>
          <a:xfrm>
            <a:off x="457200" y="228600"/>
            <a:ext cx="6324600" cy="5334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zh-CN" sz="3200" b="1" kern="0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  <a:cs typeface="+mj-cs"/>
              </a:rPr>
              <a:t>1.3</a:t>
            </a:r>
            <a:r>
              <a:rPr lang="zh-CN" altLang="en-US" sz="3200" b="1" kern="0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  <a:cs typeface="+mj-cs"/>
              </a:rPr>
              <a:t>　解释程序和一些软件工具</a:t>
            </a:r>
          </a:p>
        </p:txBody>
      </p:sp>
    </p:spTree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2"/>
          <p:cNvSpPr txBox="1">
            <a:spLocks/>
          </p:cNvSpPr>
          <p:nvPr/>
        </p:nvSpPr>
        <p:spPr>
          <a:xfrm>
            <a:off x="304800" y="1143000"/>
            <a:ext cx="8229600" cy="4525962"/>
          </a:xfrm>
          <a:prstGeom prst="rect">
            <a:avLst/>
          </a:prstGeom>
        </p:spPr>
        <p:txBody>
          <a:bodyPr/>
          <a:lstStyle/>
          <a:p>
            <a:pPr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zh-CN" altLang="en-US" sz="2400" b="1" kern="0" dirty="0">
                <a:solidFill>
                  <a:srgbClr val="002060"/>
                </a:solidFill>
                <a:latin typeface="宋体" pitchFamily="2" charset="-122"/>
                <a:ea typeface="宋体" pitchFamily="2" charset="-122"/>
              </a:rPr>
              <a:t>  编译器是软件工程的基础，一直被外国头部公司垄断</a:t>
            </a:r>
          </a:p>
          <a:p>
            <a:pPr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zh-CN" altLang="en-US" sz="2400" b="1" kern="0" dirty="0">
                <a:solidFill>
                  <a:srgbClr val="002060"/>
                </a:solidFill>
                <a:latin typeface="宋体" pitchFamily="2" charset="-122"/>
                <a:ea typeface="宋体" pitchFamily="2" charset="-122"/>
              </a:rPr>
              <a:t>  </a:t>
            </a:r>
            <a:r>
              <a:rPr lang="en-US" altLang="zh-CN" sz="2400" b="1" kern="0" dirty="0">
                <a:solidFill>
                  <a:srgbClr val="002060"/>
                </a:solidFill>
                <a:latin typeface="宋体" pitchFamily="2" charset="-122"/>
                <a:ea typeface="宋体" pitchFamily="2" charset="-122"/>
              </a:rPr>
              <a:t>893 973</a:t>
            </a:r>
            <a:r>
              <a:rPr lang="zh-CN" altLang="en-US" sz="2400" b="1" kern="0" dirty="0">
                <a:solidFill>
                  <a:srgbClr val="002060"/>
                </a:solidFill>
                <a:latin typeface="宋体" pitchFamily="2" charset="-122"/>
                <a:ea typeface="宋体" pitchFamily="2" charset="-122"/>
              </a:rPr>
              <a:t>支持过多个项目，消耗了大量经费一直没有起色</a:t>
            </a:r>
          </a:p>
          <a:p>
            <a:pPr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zh-CN" altLang="en-US" sz="2400" b="1" kern="0" dirty="0">
                <a:solidFill>
                  <a:srgbClr val="002060"/>
                </a:solidFill>
                <a:latin typeface="宋体" pitchFamily="2" charset="-122"/>
                <a:ea typeface="宋体" pitchFamily="2" charset="-122"/>
              </a:rPr>
              <a:t>  主要原因是没有生态基础，缺乏一个优秀的编译器</a:t>
            </a:r>
          </a:p>
          <a:p>
            <a:pPr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zh-CN" altLang="en-US" sz="2400" b="1" kern="0" dirty="0">
                <a:solidFill>
                  <a:srgbClr val="002060"/>
                </a:solidFill>
                <a:latin typeface="宋体" pitchFamily="2" charset="-122"/>
                <a:ea typeface="宋体" pitchFamily="2" charset="-122"/>
              </a:rPr>
              <a:t>  </a:t>
            </a:r>
            <a:r>
              <a:rPr lang="en-US" altLang="zh-CN" sz="2400" b="1" kern="0" dirty="0">
                <a:solidFill>
                  <a:srgbClr val="002060"/>
                </a:solidFill>
                <a:latin typeface="宋体" pitchFamily="2" charset="-122"/>
                <a:ea typeface="宋体" pitchFamily="2" charset="-122"/>
              </a:rPr>
              <a:t>2018</a:t>
            </a:r>
            <a:r>
              <a:rPr lang="zh-CN" altLang="en-US" sz="2400" b="1" kern="0" dirty="0">
                <a:solidFill>
                  <a:srgbClr val="002060"/>
                </a:solidFill>
                <a:latin typeface="宋体" pitchFamily="2" charset="-122"/>
                <a:ea typeface="宋体" pitchFamily="2" charset="-122"/>
              </a:rPr>
              <a:t>年开始的中美贸易战中，编译器属于可以被卡环节</a:t>
            </a:r>
          </a:p>
          <a:p>
            <a:pPr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zh-CN" altLang="en-US" sz="2400" b="1" kern="0" dirty="0">
                <a:solidFill>
                  <a:srgbClr val="002060"/>
                </a:solidFill>
                <a:latin typeface="宋体" pitchFamily="2" charset="-122"/>
                <a:ea typeface="宋体" pitchFamily="2" charset="-122"/>
              </a:rPr>
              <a:t>  我们有一个伟大的公司</a:t>
            </a:r>
            <a:r>
              <a:rPr lang="en-US" altLang="zh-CN" sz="2400" b="1" kern="0" dirty="0">
                <a:solidFill>
                  <a:srgbClr val="002060"/>
                </a:solidFill>
                <a:latin typeface="宋体" pitchFamily="2" charset="-122"/>
                <a:ea typeface="宋体" pitchFamily="2" charset="-122"/>
              </a:rPr>
              <a:t>--</a:t>
            </a:r>
            <a:r>
              <a:rPr lang="zh-CN" altLang="en-US" sz="2400" b="1" kern="0" dirty="0">
                <a:solidFill>
                  <a:srgbClr val="002060"/>
                </a:solidFill>
                <a:latin typeface="宋体" pitchFamily="2" charset="-122"/>
                <a:ea typeface="宋体" pitchFamily="2" charset="-122"/>
              </a:rPr>
              <a:t>华为</a:t>
            </a:r>
          </a:p>
          <a:p>
            <a:pPr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zh-CN" altLang="en-US" sz="2400" b="1" kern="0" dirty="0">
                <a:solidFill>
                  <a:srgbClr val="002060"/>
                </a:solidFill>
                <a:latin typeface="宋体" pitchFamily="2" charset="-122"/>
                <a:ea typeface="宋体" pitchFamily="2" charset="-122"/>
              </a:rPr>
              <a:t>  华为推出了鸿蒙操作系统</a:t>
            </a:r>
            <a:r>
              <a:rPr lang="en-US" altLang="zh-CN" sz="2400" b="1" kern="0" dirty="0">
                <a:solidFill>
                  <a:srgbClr val="002060"/>
                </a:solidFill>
                <a:latin typeface="宋体" pitchFamily="2" charset="-122"/>
                <a:ea typeface="宋体" pitchFamily="2" charset="-122"/>
              </a:rPr>
              <a:t>+</a:t>
            </a:r>
            <a:r>
              <a:rPr lang="zh-CN" altLang="en-US" sz="2400" b="1" kern="0" dirty="0">
                <a:solidFill>
                  <a:srgbClr val="002060"/>
                </a:solidFill>
                <a:latin typeface="宋体" pitchFamily="2" charset="-122"/>
                <a:ea typeface="宋体" pitchFamily="2" charset="-122"/>
              </a:rPr>
              <a:t>方舟编译器</a:t>
            </a:r>
            <a:endParaRPr lang="en-US" altLang="zh-CN" sz="2400" b="1" kern="0" dirty="0">
              <a:solidFill>
                <a:srgbClr val="002060"/>
              </a:solidFill>
              <a:latin typeface="宋体" pitchFamily="2" charset="-122"/>
              <a:ea typeface="宋体" pitchFamily="2" charset="-122"/>
            </a:endParaRPr>
          </a:p>
          <a:p>
            <a:pPr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zh-CN" altLang="en-US" sz="2400" b="1" kern="0" dirty="0">
                <a:solidFill>
                  <a:srgbClr val="002060"/>
                </a:solidFill>
                <a:latin typeface="宋体" pitchFamily="2" charset="-122"/>
                <a:ea typeface="宋体" pitchFamily="2" charset="-122"/>
              </a:rPr>
              <a:t>  你们是幸运的，这是一个挑战，但更是一个机会</a:t>
            </a:r>
            <a:endParaRPr lang="en-US" altLang="zh-CN" sz="2400" b="1" kern="0" dirty="0">
              <a:solidFill>
                <a:srgbClr val="002060"/>
              </a:solidFill>
              <a:latin typeface="宋体" pitchFamily="2" charset="-122"/>
              <a:ea typeface="宋体" pitchFamily="2" charset="-122"/>
            </a:endParaRPr>
          </a:p>
          <a:p>
            <a:pPr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altLang="zh-CN" sz="2400" b="1" kern="0" dirty="0">
                <a:solidFill>
                  <a:srgbClr val="002060"/>
                </a:solidFill>
                <a:latin typeface="宋体" pitchFamily="2" charset="-122"/>
                <a:ea typeface="宋体" pitchFamily="2" charset="-122"/>
              </a:rPr>
              <a:t>  </a:t>
            </a:r>
            <a:r>
              <a:rPr lang="zh-CN" altLang="en-US" sz="2400" b="1" kern="0" dirty="0">
                <a:solidFill>
                  <a:srgbClr val="002060"/>
                </a:solidFill>
                <a:latin typeface="宋体" pitchFamily="2" charset="-122"/>
                <a:ea typeface="宋体" pitchFamily="2" charset="-122"/>
              </a:rPr>
              <a:t>展示你们能力的机会就是参加华为毕升杯编译器挑战赛</a:t>
            </a:r>
          </a:p>
          <a:p>
            <a:pPr marL="342900" indent="-342900">
              <a:spcBef>
                <a:spcPct val="20000"/>
              </a:spcBef>
              <a:buFontTx/>
              <a:buChar char="•"/>
              <a:defRPr/>
            </a:pPr>
            <a:endParaRPr lang="zh-CN" altLang="en-US" sz="2400" b="1" kern="0" dirty="0">
              <a:solidFill>
                <a:srgbClr val="002060"/>
              </a:solidFill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34818" name="Rectangle 2"/>
          <p:cNvSpPr txBox="1">
            <a:spLocks noChangeArrowheads="1"/>
          </p:cNvSpPr>
          <p:nvPr/>
        </p:nvSpPr>
        <p:spPr bwMode="auto">
          <a:xfrm>
            <a:off x="511725" y="216693"/>
            <a:ext cx="7005638" cy="693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0" hangingPunct="0"/>
            <a:r>
              <a:rPr lang="zh-CN" altLang="en-US" sz="2800" dirty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rPr>
              <a:t>历史机遇</a:t>
            </a:r>
          </a:p>
        </p:txBody>
      </p:sp>
      <p:sp>
        <p:nvSpPr>
          <p:cNvPr id="34822" name="灯片编号占位符 2"/>
          <p:cNvSpPr>
            <a:spLocks noGrp="1"/>
          </p:cNvSpPr>
          <p:nvPr>
            <p:ph type="sldNum" sz="quarter" idx="10"/>
          </p:nvPr>
        </p:nvSpPr>
        <p:spPr bwMode="auto">
          <a:xfrm>
            <a:off x="6477000" y="6248400"/>
            <a:ext cx="2133600" cy="244475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fld id="{5D35A835-D2CD-4E22-B478-BF422EE6B346}" type="slidenum">
              <a:rPr lang="en-US" altLang="zh-CN" smtClean="0"/>
              <a:pPr/>
              <a:t>5</a:t>
            </a:fld>
            <a:endParaRPr lang="en-US" altLang="zh-CN"/>
          </a:p>
          <a:p>
            <a:endParaRPr lang="en-US" altLang="zh-CN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690A16FA-5A96-4940-BA03-8FE41E4570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4692353"/>
            <a:ext cx="8305799" cy="2045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390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304800"/>
            <a:ext cx="8229600" cy="334963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zh-CN" sz="2800" b="1">
                <a:latin typeface="宋体" charset="-122"/>
                <a:ea typeface="宋体" charset="-122"/>
              </a:rPr>
              <a:t>1.3.1</a:t>
            </a:r>
            <a:r>
              <a:rPr lang="zh-CN" altLang="en-US" sz="2800" b="1">
                <a:latin typeface="宋体" charset="-122"/>
                <a:ea typeface="宋体" charset="-122"/>
              </a:rPr>
              <a:t>解释系统</a:t>
            </a:r>
          </a:p>
        </p:txBody>
      </p:sp>
      <p:sp>
        <p:nvSpPr>
          <p:cNvPr id="35" name="Text Box 11">
            <a:hlinkClick r:id="rId2" action="ppaction://hlinksldjump"/>
          </p:cNvPr>
          <p:cNvSpPr txBox="1">
            <a:spLocks noChangeArrowheads="1"/>
          </p:cNvSpPr>
          <p:nvPr/>
        </p:nvSpPr>
        <p:spPr bwMode="auto">
          <a:xfrm>
            <a:off x="609600" y="1600200"/>
            <a:ext cx="532765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buFont typeface="Wingdings" pitchFamily="2" charset="2"/>
              <a:buChar char="²"/>
              <a:defRPr/>
            </a:pPr>
            <a:r>
              <a:rPr lang="en-US" altLang="zh-CN" sz="2800" b="1" dirty="0">
                <a:latin typeface="+mn-ea"/>
                <a:ea typeface="+mn-ea"/>
              </a:rPr>
              <a:t> </a:t>
            </a:r>
            <a:r>
              <a:rPr lang="zh-CN" altLang="en-US" sz="2800" b="1" dirty="0">
                <a:latin typeface="+mn-ea"/>
                <a:ea typeface="+mn-ea"/>
              </a:rPr>
              <a:t>比较编译程序和解释程序</a:t>
            </a:r>
          </a:p>
        </p:txBody>
      </p:sp>
      <p:sp>
        <p:nvSpPr>
          <p:cNvPr id="72707" name="Rectangle 15"/>
          <p:cNvSpPr>
            <a:spLocks noChangeArrowheads="1"/>
          </p:cNvSpPr>
          <p:nvPr/>
        </p:nvSpPr>
        <p:spPr bwMode="auto">
          <a:xfrm>
            <a:off x="685800" y="2692400"/>
            <a:ext cx="1108075" cy="4254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>
              <a:lnSpc>
                <a:spcPct val="90000"/>
              </a:lnSpc>
            </a:pPr>
            <a:r>
              <a:rPr lang="zh-CN" altLang="en-US" sz="2400" b="1">
                <a:latin typeface="宋体" charset="-122"/>
              </a:rPr>
              <a:t>源程序</a:t>
            </a:r>
          </a:p>
        </p:txBody>
      </p:sp>
      <p:sp>
        <p:nvSpPr>
          <p:cNvPr id="72708" name="AutoShape 16"/>
          <p:cNvSpPr>
            <a:spLocks noChangeArrowheads="1"/>
          </p:cNvSpPr>
          <p:nvPr/>
        </p:nvSpPr>
        <p:spPr bwMode="auto">
          <a:xfrm>
            <a:off x="2057400" y="2692400"/>
            <a:ext cx="1308100" cy="3556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algn="ctr">
            <a:solidFill>
              <a:srgbClr val="80008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>
              <a:lnSpc>
                <a:spcPct val="90000"/>
              </a:lnSpc>
            </a:pPr>
            <a:r>
              <a:rPr lang="zh-CN" altLang="en-US" sz="2400" b="1">
                <a:latin typeface="宋体" charset="-122"/>
              </a:rPr>
              <a:t>编译程序</a:t>
            </a:r>
          </a:p>
        </p:txBody>
      </p:sp>
      <p:sp>
        <p:nvSpPr>
          <p:cNvPr id="72709" name="Rectangle 17"/>
          <p:cNvSpPr>
            <a:spLocks noChangeArrowheads="1"/>
          </p:cNvSpPr>
          <p:nvPr/>
        </p:nvSpPr>
        <p:spPr bwMode="auto">
          <a:xfrm>
            <a:off x="3657600" y="2692400"/>
            <a:ext cx="1416050" cy="4254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>
              <a:lnSpc>
                <a:spcPct val="90000"/>
              </a:lnSpc>
            </a:pPr>
            <a:r>
              <a:rPr lang="zh-CN" altLang="en-US" sz="2400" b="1">
                <a:latin typeface="宋体" charset="-122"/>
              </a:rPr>
              <a:t>目标程序</a:t>
            </a:r>
          </a:p>
        </p:txBody>
      </p:sp>
      <p:sp>
        <p:nvSpPr>
          <p:cNvPr id="72710" name="Line 20"/>
          <p:cNvSpPr>
            <a:spLocks noChangeShapeType="1"/>
          </p:cNvSpPr>
          <p:nvPr/>
        </p:nvSpPr>
        <p:spPr bwMode="auto">
          <a:xfrm>
            <a:off x="1698625" y="2908300"/>
            <a:ext cx="360363" cy="0"/>
          </a:xfrm>
          <a:prstGeom prst="line">
            <a:avLst/>
          </a:prstGeom>
          <a:noFill/>
          <a:ln w="9525">
            <a:solidFill>
              <a:srgbClr val="000066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2711" name="Line 21"/>
          <p:cNvSpPr>
            <a:spLocks noChangeShapeType="1"/>
          </p:cNvSpPr>
          <p:nvPr/>
        </p:nvSpPr>
        <p:spPr bwMode="auto">
          <a:xfrm>
            <a:off x="3449638" y="2908300"/>
            <a:ext cx="360362" cy="0"/>
          </a:xfrm>
          <a:prstGeom prst="line">
            <a:avLst/>
          </a:prstGeom>
          <a:noFill/>
          <a:ln w="9525">
            <a:solidFill>
              <a:srgbClr val="000066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2712" name="Rectangle 22"/>
          <p:cNvSpPr>
            <a:spLocks noChangeArrowheads="1"/>
          </p:cNvSpPr>
          <p:nvPr/>
        </p:nvSpPr>
        <p:spPr bwMode="auto">
          <a:xfrm>
            <a:off x="822325" y="3411538"/>
            <a:ext cx="801688" cy="4254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>
              <a:lnSpc>
                <a:spcPct val="90000"/>
              </a:lnSpc>
            </a:pPr>
            <a:r>
              <a:rPr lang="zh-CN" altLang="en-US" sz="2400" b="1">
                <a:latin typeface="宋体" charset="-122"/>
              </a:rPr>
              <a:t>输入</a:t>
            </a:r>
          </a:p>
        </p:txBody>
      </p:sp>
      <p:sp>
        <p:nvSpPr>
          <p:cNvPr id="72713" name="AutoShape 23"/>
          <p:cNvSpPr>
            <a:spLocks noChangeArrowheads="1"/>
          </p:cNvSpPr>
          <p:nvPr/>
        </p:nvSpPr>
        <p:spPr bwMode="auto">
          <a:xfrm>
            <a:off x="2057400" y="3411538"/>
            <a:ext cx="1290638" cy="398462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algn="ctr">
            <a:solidFill>
              <a:srgbClr val="80008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>
              <a:lnSpc>
                <a:spcPct val="90000"/>
              </a:lnSpc>
            </a:pPr>
            <a:r>
              <a:rPr lang="zh-CN" altLang="en-US" sz="2400" b="1">
                <a:latin typeface="宋体" charset="-122"/>
              </a:rPr>
              <a:t>目标程序</a:t>
            </a:r>
          </a:p>
        </p:txBody>
      </p:sp>
      <p:sp>
        <p:nvSpPr>
          <p:cNvPr id="72714" name="Rectangle 24"/>
          <p:cNvSpPr>
            <a:spLocks noChangeArrowheads="1"/>
          </p:cNvSpPr>
          <p:nvPr/>
        </p:nvSpPr>
        <p:spPr bwMode="auto">
          <a:xfrm>
            <a:off x="3810000" y="3411538"/>
            <a:ext cx="800100" cy="4254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>
              <a:lnSpc>
                <a:spcPct val="90000"/>
              </a:lnSpc>
            </a:pPr>
            <a:r>
              <a:rPr lang="zh-CN" altLang="en-US" sz="2400" b="1">
                <a:latin typeface="宋体" charset="-122"/>
              </a:rPr>
              <a:t>输出</a:t>
            </a:r>
          </a:p>
        </p:txBody>
      </p:sp>
      <p:sp>
        <p:nvSpPr>
          <p:cNvPr id="72715" name="Line 25"/>
          <p:cNvSpPr>
            <a:spLocks noChangeShapeType="1"/>
          </p:cNvSpPr>
          <p:nvPr/>
        </p:nvSpPr>
        <p:spPr bwMode="auto">
          <a:xfrm>
            <a:off x="1681163" y="3627438"/>
            <a:ext cx="360362" cy="0"/>
          </a:xfrm>
          <a:prstGeom prst="line">
            <a:avLst/>
          </a:prstGeom>
          <a:noFill/>
          <a:ln w="9525">
            <a:solidFill>
              <a:srgbClr val="000066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2716" name="Line 26"/>
          <p:cNvSpPr>
            <a:spLocks noChangeShapeType="1"/>
          </p:cNvSpPr>
          <p:nvPr/>
        </p:nvSpPr>
        <p:spPr bwMode="auto">
          <a:xfrm>
            <a:off x="3432175" y="3627438"/>
            <a:ext cx="360363" cy="0"/>
          </a:xfrm>
          <a:prstGeom prst="line">
            <a:avLst/>
          </a:prstGeom>
          <a:noFill/>
          <a:ln w="9525">
            <a:solidFill>
              <a:srgbClr val="000066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2717" name="AutoShape 27"/>
          <p:cNvSpPr>
            <a:spLocks noChangeArrowheads="1"/>
          </p:cNvSpPr>
          <p:nvPr/>
        </p:nvSpPr>
        <p:spPr bwMode="auto">
          <a:xfrm>
            <a:off x="6400800" y="3051175"/>
            <a:ext cx="1524000" cy="377825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algn="ctr">
            <a:solidFill>
              <a:srgbClr val="80008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>
              <a:lnSpc>
                <a:spcPct val="90000"/>
              </a:lnSpc>
            </a:pPr>
            <a:r>
              <a:rPr lang="zh-CN" altLang="en-US" sz="2400" b="1">
                <a:latin typeface="宋体" charset="-122"/>
              </a:rPr>
              <a:t>解释程序</a:t>
            </a:r>
          </a:p>
        </p:txBody>
      </p:sp>
      <p:sp>
        <p:nvSpPr>
          <p:cNvPr id="72718" name="Rectangle 28"/>
          <p:cNvSpPr>
            <a:spLocks noChangeArrowheads="1"/>
          </p:cNvSpPr>
          <p:nvPr/>
        </p:nvSpPr>
        <p:spPr bwMode="auto">
          <a:xfrm>
            <a:off x="8191500" y="3051175"/>
            <a:ext cx="800100" cy="4254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>
              <a:lnSpc>
                <a:spcPct val="90000"/>
              </a:lnSpc>
            </a:pPr>
            <a:r>
              <a:rPr lang="zh-CN" altLang="en-US" sz="2400" b="1">
                <a:latin typeface="宋体" charset="-122"/>
              </a:rPr>
              <a:t>输出</a:t>
            </a:r>
          </a:p>
        </p:txBody>
      </p:sp>
      <p:sp>
        <p:nvSpPr>
          <p:cNvPr id="72719" name="Line 29"/>
          <p:cNvSpPr>
            <a:spLocks noChangeShapeType="1"/>
          </p:cNvSpPr>
          <p:nvPr/>
        </p:nvSpPr>
        <p:spPr bwMode="auto">
          <a:xfrm>
            <a:off x="7913688" y="3267075"/>
            <a:ext cx="360362" cy="0"/>
          </a:xfrm>
          <a:prstGeom prst="line">
            <a:avLst/>
          </a:prstGeom>
          <a:noFill/>
          <a:ln w="9525">
            <a:solidFill>
              <a:srgbClr val="000066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2720" name="Rectangle 30"/>
          <p:cNvSpPr>
            <a:spLocks noChangeArrowheads="1"/>
          </p:cNvSpPr>
          <p:nvPr/>
        </p:nvSpPr>
        <p:spPr bwMode="auto">
          <a:xfrm>
            <a:off x="5351463" y="3411538"/>
            <a:ext cx="801687" cy="4254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>
              <a:lnSpc>
                <a:spcPct val="90000"/>
              </a:lnSpc>
            </a:pPr>
            <a:r>
              <a:rPr lang="zh-CN" altLang="en-US" sz="2400" b="1">
                <a:latin typeface="宋体" charset="-122"/>
              </a:rPr>
              <a:t>输入</a:t>
            </a:r>
          </a:p>
        </p:txBody>
      </p:sp>
      <p:sp>
        <p:nvSpPr>
          <p:cNvPr id="72721" name="Rectangle 31"/>
          <p:cNvSpPr>
            <a:spLocks noChangeArrowheads="1"/>
          </p:cNvSpPr>
          <p:nvPr/>
        </p:nvSpPr>
        <p:spPr bwMode="auto">
          <a:xfrm>
            <a:off x="5181600" y="2619375"/>
            <a:ext cx="1108075" cy="4254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>
              <a:lnSpc>
                <a:spcPct val="90000"/>
              </a:lnSpc>
            </a:pPr>
            <a:r>
              <a:rPr lang="zh-CN" altLang="en-US" sz="2400" b="1">
                <a:latin typeface="宋体" charset="-122"/>
              </a:rPr>
              <a:t>源程序</a:t>
            </a:r>
          </a:p>
        </p:txBody>
      </p:sp>
      <p:sp>
        <p:nvSpPr>
          <p:cNvPr id="72722" name="Line 32"/>
          <p:cNvSpPr>
            <a:spLocks noChangeShapeType="1"/>
          </p:cNvSpPr>
          <p:nvPr/>
        </p:nvSpPr>
        <p:spPr bwMode="auto">
          <a:xfrm>
            <a:off x="6124575" y="2835275"/>
            <a:ext cx="287338" cy="215900"/>
          </a:xfrm>
          <a:prstGeom prst="line">
            <a:avLst/>
          </a:prstGeom>
          <a:noFill/>
          <a:ln w="9525">
            <a:solidFill>
              <a:srgbClr val="666699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2723" name="Line 33"/>
          <p:cNvSpPr>
            <a:spLocks noChangeShapeType="1"/>
          </p:cNvSpPr>
          <p:nvPr/>
        </p:nvSpPr>
        <p:spPr bwMode="auto">
          <a:xfrm flipV="1">
            <a:off x="6051550" y="3411538"/>
            <a:ext cx="360363" cy="144462"/>
          </a:xfrm>
          <a:prstGeom prst="line">
            <a:avLst/>
          </a:prstGeom>
          <a:noFill/>
          <a:ln w="9525">
            <a:solidFill>
              <a:srgbClr val="666699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2724" name="Line 34"/>
          <p:cNvSpPr>
            <a:spLocks noChangeShapeType="1"/>
          </p:cNvSpPr>
          <p:nvPr/>
        </p:nvSpPr>
        <p:spPr bwMode="auto">
          <a:xfrm>
            <a:off x="5076825" y="2403475"/>
            <a:ext cx="0" cy="1584325"/>
          </a:xfrm>
          <a:prstGeom prst="line">
            <a:avLst/>
          </a:prstGeom>
          <a:noFill/>
          <a:ln w="9525">
            <a:solidFill>
              <a:srgbClr val="666699"/>
            </a:solidFill>
            <a:prstDash val="sysDot"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2725" name="灯片编号占位符 1"/>
          <p:cNvSpPr txBox="1">
            <a:spLocks/>
          </p:cNvSpPr>
          <p:nvPr/>
        </p:nvSpPr>
        <p:spPr bwMode="auto">
          <a:xfrm>
            <a:off x="6553200" y="6172200"/>
            <a:ext cx="21336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 eaLnBrk="0" hangingPunct="0"/>
            <a:fld id="{A349E978-95A1-4EC1-9312-CBB57AC96351}" type="slidenum">
              <a:rPr lang="en-US" altLang="zh-CN">
                <a:ea typeface="微软雅黑" pitchFamily="34" charset="-122"/>
              </a:rPr>
              <a:pPr algn="ctr" eaLnBrk="0" hangingPunct="0"/>
              <a:t>50</a:t>
            </a:fld>
            <a:endParaRPr lang="en-US" altLang="zh-CN">
              <a:ea typeface="微软雅黑" pitchFamily="34" charset="-122"/>
            </a:endParaRPr>
          </a:p>
          <a:p>
            <a:pPr algn="ctr" eaLnBrk="0" hangingPunct="0"/>
            <a:endParaRPr lang="en-US" altLang="zh-CN">
              <a:ea typeface="微软雅黑" pitchFamily="34" charset="-122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灯片编号占位符 5"/>
          <p:cNvSpPr>
            <a:spLocks noGrp="1"/>
          </p:cNvSpPr>
          <p:nvPr>
            <p:ph type="sldNum" sz="quarter" idx="10"/>
          </p:nvPr>
        </p:nvSpPr>
        <p:spPr bwMode="auto">
          <a:xfrm>
            <a:off x="6629400" y="6477000"/>
            <a:ext cx="2133600" cy="244475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altLang="zh-CN"/>
          </a:p>
          <a:p>
            <a:endParaRPr lang="en-US" altLang="zh-CN"/>
          </a:p>
        </p:txBody>
      </p:sp>
      <p:sp>
        <p:nvSpPr>
          <p:cNvPr id="73730" name="Rectangle 2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625475" y="303213"/>
            <a:ext cx="8061325" cy="458787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eaLnBrk="1" hangingPunct="1"/>
            <a:r>
              <a:rPr lang="zh-CN" altLang="en-US" sz="2800" b="1">
                <a:latin typeface="宋体" charset="-122"/>
                <a:ea typeface="宋体" charset="-122"/>
              </a:rPr>
              <a:t>解释程序</a:t>
            </a:r>
          </a:p>
        </p:txBody>
      </p:sp>
      <p:sp>
        <p:nvSpPr>
          <p:cNvPr id="18637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762000" y="1295400"/>
            <a:ext cx="7924800" cy="4495800"/>
          </a:xfrm>
          <a:prstGeom prst="rect">
            <a:avLst/>
          </a:prstGeom>
        </p:spPr>
        <p:txBody>
          <a:bodyPr/>
          <a:lstStyle/>
          <a:p>
            <a:pPr marL="342900" lvl="1" indent="-342900" eaLnBrk="1" hangingPunct="1">
              <a:lnSpc>
                <a:spcPts val="3400"/>
              </a:lnSpc>
              <a:buFontTx/>
              <a:buChar char="•"/>
              <a:defRPr/>
            </a:pPr>
            <a:r>
              <a:rPr lang="zh-CN" altLang="en-US" sz="2400" b="1" dirty="0">
                <a:latin typeface="宋体" pitchFamily="2" charset="-122"/>
              </a:rPr>
              <a:t>不产生目标程序文件</a:t>
            </a:r>
          </a:p>
          <a:p>
            <a:pPr eaLnBrk="1" hangingPunct="1">
              <a:lnSpc>
                <a:spcPts val="3400"/>
              </a:lnSpc>
              <a:defRPr/>
            </a:pPr>
            <a:r>
              <a:rPr lang="zh-CN" altLang="en-US" sz="2400" b="1" dirty="0">
                <a:latin typeface="宋体" pitchFamily="2" charset="-122"/>
              </a:rPr>
              <a:t>不区别翻译阶段和执行阶段</a:t>
            </a:r>
            <a:endParaRPr lang="en-US" altLang="zh-CN" sz="2400" b="1" dirty="0">
              <a:latin typeface="宋体" pitchFamily="2" charset="-122"/>
            </a:endParaRPr>
          </a:p>
          <a:p>
            <a:pPr marL="342900" lvl="1" indent="-342900" eaLnBrk="1" hangingPunct="1">
              <a:lnSpc>
                <a:spcPts val="3400"/>
              </a:lnSpc>
              <a:buFontTx/>
              <a:buChar char="•"/>
              <a:defRPr/>
            </a:pPr>
            <a:r>
              <a:rPr lang="zh-CN" altLang="en-US" sz="2400" b="1" dirty="0">
                <a:latin typeface="宋体" pitchFamily="2" charset="-122"/>
              </a:rPr>
              <a:t>翻译源程序的每条语句后直接执行</a:t>
            </a:r>
          </a:p>
          <a:p>
            <a:pPr marL="342900" lvl="1" indent="-342900" eaLnBrk="1" hangingPunct="1">
              <a:lnSpc>
                <a:spcPts val="3400"/>
              </a:lnSpc>
              <a:buFontTx/>
              <a:buChar char="•"/>
              <a:defRPr/>
            </a:pPr>
            <a:r>
              <a:rPr lang="zh-CN" altLang="en-US" sz="2400" b="1" dirty="0">
                <a:latin typeface="宋体" pitchFamily="2" charset="-122"/>
              </a:rPr>
              <a:t>程序执行期间一直有解释程序守候</a:t>
            </a:r>
          </a:p>
          <a:p>
            <a:pPr marL="342900" lvl="1" indent="-342900" eaLnBrk="1" hangingPunct="1">
              <a:lnSpc>
                <a:spcPts val="3400"/>
              </a:lnSpc>
              <a:buFontTx/>
              <a:buChar char="•"/>
              <a:defRPr/>
            </a:pPr>
            <a:r>
              <a:rPr lang="zh-CN" altLang="en-US" sz="2400" b="1" dirty="0">
                <a:latin typeface="宋体" pitchFamily="2" charset="-122"/>
              </a:rPr>
              <a:t>常用于实现虚拟机</a:t>
            </a:r>
          </a:p>
          <a:p>
            <a:pPr marL="0" indent="0" eaLnBrk="1" hangingPunct="1">
              <a:lnSpc>
                <a:spcPts val="3400"/>
              </a:lnSpc>
              <a:buFontTx/>
              <a:buNone/>
              <a:defRPr/>
            </a:pPr>
            <a:r>
              <a:rPr lang="en-US" altLang="zh-CN" sz="2400" b="1" dirty="0">
                <a:latin typeface="宋体" pitchFamily="2" charset="-122"/>
              </a:rPr>
              <a:t>.</a:t>
            </a:r>
            <a:r>
              <a:rPr lang="zh-CN" altLang="en-US" sz="2400" b="1" dirty="0">
                <a:latin typeface="宋体" pitchFamily="2" charset="-122"/>
              </a:rPr>
              <a:t>著名的解释程序有</a:t>
            </a:r>
            <a:r>
              <a:rPr lang="en-US" altLang="zh-CN" sz="2400" b="1" dirty="0">
                <a:latin typeface="宋体" pitchFamily="2" charset="-122"/>
              </a:rPr>
              <a:t>Basic</a:t>
            </a:r>
            <a:r>
              <a:rPr lang="zh-CN" altLang="en-US" sz="2400" b="1" dirty="0">
                <a:latin typeface="宋体" pitchFamily="2" charset="-122"/>
              </a:rPr>
              <a:t>语言解释程序 </a:t>
            </a:r>
            <a:r>
              <a:rPr lang="en-US" altLang="zh-CN" sz="2400" b="1" dirty="0">
                <a:latin typeface="宋体" pitchFamily="2" charset="-122"/>
              </a:rPr>
              <a:t>,Lisp</a:t>
            </a:r>
            <a:r>
              <a:rPr lang="zh-CN" altLang="en-US" sz="2400" b="1" dirty="0">
                <a:latin typeface="宋体" pitchFamily="2" charset="-122"/>
              </a:rPr>
              <a:t>语言解释程序</a:t>
            </a:r>
            <a:r>
              <a:rPr lang="en-US" altLang="zh-CN" sz="2400" b="1" dirty="0">
                <a:latin typeface="宋体" pitchFamily="2" charset="-122"/>
              </a:rPr>
              <a:t>,UNIX</a:t>
            </a:r>
            <a:r>
              <a:rPr lang="zh-CN" altLang="en-US" sz="2400" b="1" dirty="0">
                <a:latin typeface="宋体" pitchFamily="2" charset="-122"/>
              </a:rPr>
              <a:t>命令语言解释程序</a:t>
            </a:r>
            <a:r>
              <a:rPr lang="en-US" altLang="zh-CN" sz="2400" b="1" dirty="0">
                <a:latin typeface="宋体" pitchFamily="2" charset="-122"/>
              </a:rPr>
              <a:t>(shell),</a:t>
            </a:r>
            <a:r>
              <a:rPr lang="zh-CN" altLang="en-US" sz="2400" b="1" dirty="0">
                <a:latin typeface="宋体" pitchFamily="2" charset="-122"/>
              </a:rPr>
              <a:t>数据库查询语言</a:t>
            </a:r>
            <a:r>
              <a:rPr lang="en-US" altLang="zh-CN" sz="2400" b="1" dirty="0">
                <a:latin typeface="宋体" pitchFamily="2" charset="-122"/>
              </a:rPr>
              <a:t>SQL </a:t>
            </a:r>
            <a:r>
              <a:rPr lang="zh-CN" altLang="en-US" sz="2400" b="1" dirty="0">
                <a:latin typeface="宋体" pitchFamily="2" charset="-122"/>
              </a:rPr>
              <a:t>解释程序以及</a:t>
            </a:r>
            <a:r>
              <a:rPr lang="en-US" altLang="zh-CN" sz="2400" b="1" dirty="0" err="1">
                <a:latin typeface="宋体" pitchFamily="2" charset="-122"/>
              </a:rPr>
              <a:t>bytecode</a:t>
            </a:r>
            <a:r>
              <a:rPr lang="zh-CN" altLang="en-US" sz="2400" b="1" dirty="0">
                <a:latin typeface="宋体" pitchFamily="2" charset="-122"/>
              </a:rPr>
              <a:t>解释程序</a:t>
            </a:r>
            <a:r>
              <a:rPr lang="en-US" altLang="zh-CN" sz="2400" b="1" dirty="0">
                <a:latin typeface="宋体" pitchFamily="2" charset="-122"/>
              </a:rPr>
              <a:t>.</a:t>
            </a:r>
          </a:p>
        </p:txBody>
      </p:sp>
      <p:sp>
        <p:nvSpPr>
          <p:cNvPr id="73732" name="灯片编号占位符 1"/>
          <p:cNvSpPr txBox="1">
            <a:spLocks/>
          </p:cNvSpPr>
          <p:nvPr/>
        </p:nvSpPr>
        <p:spPr bwMode="auto">
          <a:xfrm>
            <a:off x="6553200" y="6172200"/>
            <a:ext cx="21336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 eaLnBrk="0" hangingPunct="0"/>
            <a:fld id="{E63EF970-E1B7-4FF2-8C05-E8AAD1DD5597}" type="slidenum">
              <a:rPr lang="en-US" altLang="zh-CN">
                <a:ea typeface="微软雅黑" pitchFamily="34" charset="-122"/>
              </a:rPr>
              <a:pPr algn="ctr" eaLnBrk="0" hangingPunct="0"/>
              <a:t>51</a:t>
            </a:fld>
            <a:endParaRPr lang="en-US" altLang="zh-CN">
              <a:ea typeface="微软雅黑" pitchFamily="34" charset="-122"/>
            </a:endParaRPr>
          </a:p>
          <a:p>
            <a:pPr algn="ctr" eaLnBrk="0" hangingPunct="0"/>
            <a:endParaRPr lang="en-US" altLang="zh-CN">
              <a:ea typeface="微软雅黑" pitchFamily="34" charset="-122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4407" name="Object 87"/>
          <p:cNvGraphicFramePr>
            <a:graphicFrameLocks noGrp="1" noChangeAspect="1"/>
          </p:cNvGraphicFramePr>
          <p:nvPr>
            <p:ph/>
          </p:nvPr>
        </p:nvGraphicFramePr>
        <p:xfrm>
          <a:off x="381000" y="1177925"/>
          <a:ext cx="8228013" cy="4460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503" name="Visio" r:id="rId3" imgW="5817842" imgH="3461207" progId="">
                  <p:embed/>
                </p:oleObj>
              </mc:Choice>
              <mc:Fallback>
                <p:oleObj name="Visio" r:id="rId3" imgW="5817842" imgH="3461207" progId="">
                  <p:embed/>
                  <p:pic>
                    <p:nvPicPr>
                      <p:cNvPr id="0" name="Picture 87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" y="1177925"/>
                        <a:ext cx="8228013" cy="4460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4323" name="Rectangle 3"/>
          <p:cNvSpPr>
            <a:spLocks noChangeArrowheads="1"/>
          </p:cNvSpPr>
          <p:nvPr/>
        </p:nvSpPr>
        <p:spPr bwMode="auto">
          <a:xfrm>
            <a:off x="512763" y="3529013"/>
            <a:ext cx="1600200" cy="533400"/>
          </a:xfrm>
          <a:prstGeom prst="rect">
            <a:avLst/>
          </a:prstGeom>
          <a:solidFill>
            <a:srgbClr val="00FF00">
              <a:alpha val="34901"/>
            </a:srgbClr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zh-CN" altLang="zh-CN">
              <a:ea typeface="微软雅黑" pitchFamily="34" charset="-122"/>
            </a:endParaRPr>
          </a:p>
        </p:txBody>
      </p:sp>
      <p:sp>
        <p:nvSpPr>
          <p:cNvPr id="184324" name="Rectangle 4"/>
          <p:cNvSpPr>
            <a:spLocks noChangeArrowheads="1"/>
          </p:cNvSpPr>
          <p:nvPr/>
        </p:nvSpPr>
        <p:spPr bwMode="auto">
          <a:xfrm>
            <a:off x="4703763" y="4062413"/>
            <a:ext cx="1600200" cy="533400"/>
          </a:xfrm>
          <a:prstGeom prst="rect">
            <a:avLst/>
          </a:prstGeom>
          <a:solidFill>
            <a:srgbClr val="00FF00">
              <a:alpha val="34901"/>
            </a:srgbClr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 altLang="zh-CN">
                <a:ea typeface="微软雅黑" pitchFamily="34" charset="-122"/>
              </a:rPr>
              <a:t>Just In Time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625475" y="303213"/>
            <a:ext cx="8061325" cy="45878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zh-CN" altLang="en-US" sz="2800" b="1" kern="0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  <a:cs typeface="+mj-cs"/>
              </a:rPr>
              <a:t>解释程序</a:t>
            </a:r>
          </a:p>
        </p:txBody>
      </p:sp>
      <p:sp>
        <p:nvSpPr>
          <p:cNvPr id="184411" name="灯片编号占位符 1"/>
          <p:cNvSpPr txBox="1">
            <a:spLocks/>
          </p:cNvSpPr>
          <p:nvPr/>
        </p:nvSpPr>
        <p:spPr bwMode="auto">
          <a:xfrm>
            <a:off x="6553200" y="6172200"/>
            <a:ext cx="21336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 eaLnBrk="0" hangingPunct="0"/>
            <a:fld id="{6C5736D9-9C9D-423A-8F0F-61A865379D63}" type="slidenum">
              <a:rPr lang="en-US" altLang="zh-CN">
                <a:ea typeface="微软雅黑" pitchFamily="34" charset="-122"/>
              </a:rPr>
              <a:pPr algn="ctr" eaLnBrk="0" hangingPunct="0"/>
              <a:t>52</a:t>
            </a:fld>
            <a:endParaRPr lang="en-US" altLang="zh-CN">
              <a:ea typeface="微软雅黑" pitchFamily="34" charset="-122"/>
            </a:endParaRPr>
          </a:p>
          <a:p>
            <a:pPr algn="ctr" eaLnBrk="0" hangingPunct="0"/>
            <a:endParaRPr lang="en-US" altLang="zh-CN"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0" dur="500"/>
                                        <p:tgtEl>
                                          <p:spTgt spid="1843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4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9" dur="500"/>
                                        <p:tgtEl>
                                          <p:spTgt spid="1843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4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23" grpId="0" animBg="1"/>
      <p:bldP spid="184323" grpId="1" animBg="1"/>
      <p:bldP spid="184324" grpId="0" animBg="1"/>
      <p:bldP spid="184324" grpId="1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5" name="灯片编号占位符 5"/>
          <p:cNvSpPr>
            <a:spLocks noGrp="1"/>
          </p:cNvSpPr>
          <p:nvPr>
            <p:ph type="sldNum" sz="quarter" idx="10"/>
          </p:nvPr>
        </p:nvSpPr>
        <p:spPr bwMode="auto">
          <a:xfrm>
            <a:off x="6629400" y="6477000"/>
            <a:ext cx="2133600" cy="244475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altLang="zh-CN"/>
          </a:p>
          <a:p>
            <a:endParaRPr lang="en-US" altLang="zh-CN"/>
          </a:p>
        </p:txBody>
      </p:sp>
      <p:sp>
        <p:nvSpPr>
          <p:cNvPr id="185346" name="Rectangle 2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381000" y="304800"/>
            <a:ext cx="77724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eaLnBrk="1" hangingPunct="1"/>
            <a:r>
              <a:rPr lang="zh-CN" altLang="en-US" sz="2800" b="1">
                <a:latin typeface="宋体" charset="-122"/>
                <a:ea typeface="宋体" charset="-122"/>
              </a:rPr>
              <a:t>编译程序和解释程序的存储组织有很大不同</a:t>
            </a:r>
          </a:p>
        </p:txBody>
      </p:sp>
      <p:sp>
        <p:nvSpPr>
          <p:cNvPr id="185347" name="Rectangle 3"/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228600" y="914400"/>
            <a:ext cx="8534400" cy="5638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zh-CN" altLang="en-US" sz="2000" b="1" dirty="0">
                <a:solidFill>
                  <a:srgbClr val="C00000"/>
                </a:solidFill>
                <a:latin typeface="宋体" charset="-122"/>
              </a:rPr>
              <a:t>编译程序</a:t>
            </a:r>
            <a:r>
              <a:rPr lang="zh-CN" altLang="en-US" sz="2000" b="1" dirty="0">
                <a:latin typeface="宋体" charset="-122"/>
              </a:rPr>
              <a:t>处理时</a:t>
            </a:r>
            <a:r>
              <a:rPr lang="en-US" altLang="zh-CN" sz="2000" b="1" dirty="0">
                <a:latin typeface="宋体" charset="-122"/>
              </a:rPr>
              <a:t>,</a:t>
            </a:r>
            <a:r>
              <a:rPr lang="zh-CN" altLang="en-US" sz="2000" b="1" dirty="0">
                <a:latin typeface="宋体" charset="-122"/>
              </a:rPr>
              <a:t>在源语言程序被编译阶段</a:t>
            </a:r>
            <a:r>
              <a:rPr lang="en-US" altLang="zh-CN" sz="2000" b="1" dirty="0">
                <a:latin typeface="宋体" charset="-122"/>
              </a:rPr>
              <a:t>,</a:t>
            </a:r>
            <a:r>
              <a:rPr lang="zh-CN" altLang="en-US" sz="2000" b="1" dirty="0">
                <a:latin typeface="宋体" charset="-122"/>
              </a:rPr>
              <a:t>存储区中要为源程序</a:t>
            </a:r>
            <a:r>
              <a:rPr lang="en-US" altLang="zh-CN" sz="2000" b="1" dirty="0">
                <a:latin typeface="宋体" charset="-122"/>
              </a:rPr>
              <a:t>(</a:t>
            </a:r>
            <a:r>
              <a:rPr lang="zh-CN" altLang="en-US" sz="2000" b="1" dirty="0">
                <a:latin typeface="宋体" charset="-122"/>
              </a:rPr>
              <a:t>中间形式</a:t>
            </a:r>
            <a:r>
              <a:rPr lang="en-US" altLang="zh-CN" sz="2000" b="1" dirty="0">
                <a:latin typeface="宋体" charset="-122"/>
              </a:rPr>
              <a:t>)</a:t>
            </a:r>
            <a:r>
              <a:rPr lang="zh-CN" altLang="en-US" sz="2000" b="1" dirty="0">
                <a:latin typeface="宋体" charset="-122"/>
              </a:rPr>
              <a:t>和目标代码开辟空间</a:t>
            </a:r>
            <a:r>
              <a:rPr lang="en-US" altLang="zh-CN" sz="2000" b="1" dirty="0">
                <a:latin typeface="宋体" charset="-122"/>
              </a:rPr>
              <a:t>,</a:t>
            </a:r>
            <a:r>
              <a:rPr lang="zh-CN" altLang="en-US" sz="2000" b="1" dirty="0">
                <a:latin typeface="宋体" charset="-122"/>
              </a:rPr>
              <a:t>要存放编译用的各种各样表格</a:t>
            </a:r>
            <a:r>
              <a:rPr lang="en-US" altLang="zh-CN" sz="2000" b="1" dirty="0">
                <a:latin typeface="宋体" charset="-122"/>
              </a:rPr>
              <a:t>,</a:t>
            </a:r>
            <a:r>
              <a:rPr lang="zh-CN" altLang="en-US" sz="2000" b="1" dirty="0">
                <a:latin typeface="宋体" charset="-122"/>
              </a:rPr>
              <a:t>比如符号表</a:t>
            </a:r>
            <a:r>
              <a:rPr lang="en-US" altLang="zh-CN" sz="2000" b="1" dirty="0">
                <a:latin typeface="宋体" charset="-122"/>
              </a:rPr>
              <a:t>.</a:t>
            </a:r>
            <a:r>
              <a:rPr lang="zh-CN" altLang="en-US" sz="2000" b="1" dirty="0">
                <a:latin typeface="宋体" charset="-122"/>
              </a:rPr>
              <a:t>在目标代码运行阶段</a:t>
            </a:r>
            <a:r>
              <a:rPr lang="en-US" altLang="zh-CN" sz="2000" b="1" dirty="0">
                <a:latin typeface="宋体" charset="-122"/>
              </a:rPr>
              <a:t>,</a:t>
            </a:r>
            <a:r>
              <a:rPr lang="zh-CN" altLang="en-US" sz="2000" b="1" dirty="0">
                <a:latin typeface="宋体" charset="-122"/>
              </a:rPr>
              <a:t>存储区中主要是目标代码和数据</a:t>
            </a:r>
            <a:r>
              <a:rPr lang="en-US" altLang="zh-CN" sz="2000" b="1" dirty="0">
                <a:latin typeface="宋体" charset="-122"/>
              </a:rPr>
              <a:t>,</a:t>
            </a:r>
            <a:r>
              <a:rPr lang="zh-CN" altLang="en-US" sz="2000" b="1" dirty="0">
                <a:latin typeface="宋体" charset="-122"/>
              </a:rPr>
              <a:t>编译所用的任何信息都不再需要</a:t>
            </a:r>
            <a:r>
              <a:rPr lang="en-US" altLang="zh-CN" sz="2000" b="1" dirty="0">
                <a:latin typeface="宋体" charset="-122"/>
              </a:rPr>
              <a:t>.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en-US" sz="2000" b="1" dirty="0">
                <a:solidFill>
                  <a:srgbClr val="C00000"/>
                </a:solidFill>
                <a:latin typeface="宋体" charset="-122"/>
              </a:rPr>
              <a:t>解释程序</a:t>
            </a:r>
            <a:r>
              <a:rPr lang="zh-CN" altLang="en-US" sz="2000" b="1" dirty="0">
                <a:latin typeface="宋体" charset="-122"/>
              </a:rPr>
              <a:t>一般是把源程序一条语句一条语句的进行语法分析</a:t>
            </a:r>
            <a:r>
              <a:rPr lang="en-US" altLang="zh-CN" sz="2000" b="1" dirty="0">
                <a:latin typeface="宋体" charset="-122"/>
              </a:rPr>
              <a:t>,</a:t>
            </a:r>
            <a:r>
              <a:rPr lang="zh-CN" altLang="en-US" sz="2000" b="1" dirty="0">
                <a:latin typeface="宋体" charset="-122"/>
              </a:rPr>
              <a:t>转换为一种</a:t>
            </a:r>
            <a:r>
              <a:rPr lang="zh-CN" altLang="en-US" sz="2000" b="1" dirty="0">
                <a:solidFill>
                  <a:srgbClr val="FF0000"/>
                </a:solidFill>
                <a:latin typeface="宋体" charset="-122"/>
              </a:rPr>
              <a:t>内部表示形式</a:t>
            </a:r>
            <a:r>
              <a:rPr lang="en-US" altLang="zh-CN" sz="2000" b="1" dirty="0">
                <a:latin typeface="宋体" charset="-122"/>
              </a:rPr>
              <a:t>,</a:t>
            </a:r>
            <a:r>
              <a:rPr lang="zh-CN" altLang="en-US" sz="2000" b="1" dirty="0">
                <a:latin typeface="宋体" charset="-122"/>
              </a:rPr>
              <a:t>存放在源程序区</a:t>
            </a:r>
            <a:r>
              <a:rPr lang="en-US" altLang="zh-CN" sz="2000" b="1" dirty="0">
                <a:latin typeface="宋体" charset="-122"/>
              </a:rPr>
              <a:t>,</a:t>
            </a:r>
            <a:r>
              <a:rPr lang="zh-CN" altLang="en-US" sz="2000" b="1" dirty="0">
                <a:latin typeface="宋体" charset="-122"/>
              </a:rPr>
              <a:t>比如</a:t>
            </a:r>
            <a:r>
              <a:rPr lang="en-US" altLang="zh-CN" sz="2000" b="1" dirty="0">
                <a:latin typeface="宋体" charset="-122"/>
              </a:rPr>
              <a:t>BASIC</a:t>
            </a:r>
            <a:r>
              <a:rPr lang="zh-CN" altLang="en-US" sz="2000" b="1" dirty="0">
                <a:latin typeface="宋体" charset="-122"/>
              </a:rPr>
              <a:t>解释程序</a:t>
            </a:r>
            <a:r>
              <a:rPr lang="en-US" altLang="zh-CN" sz="2000" b="1" dirty="0">
                <a:latin typeface="宋体" charset="-122"/>
              </a:rPr>
              <a:t>,</a:t>
            </a:r>
            <a:r>
              <a:rPr lang="zh-CN" altLang="en-US" sz="2000" b="1" dirty="0">
                <a:latin typeface="宋体" charset="-122"/>
              </a:rPr>
              <a:t>将</a:t>
            </a:r>
            <a:r>
              <a:rPr lang="en-US" altLang="zh-CN" sz="2000" b="1" dirty="0">
                <a:latin typeface="宋体" charset="-122"/>
              </a:rPr>
              <a:t>LET</a:t>
            </a:r>
            <a:r>
              <a:rPr lang="zh-CN" altLang="en-US" sz="2000" b="1" dirty="0">
                <a:latin typeface="宋体" charset="-122"/>
              </a:rPr>
              <a:t>和</a:t>
            </a:r>
            <a:r>
              <a:rPr lang="en-US" altLang="zh-CN" sz="2000" b="1" dirty="0">
                <a:latin typeface="宋体" charset="-122"/>
              </a:rPr>
              <a:t>GOTO</a:t>
            </a:r>
            <a:r>
              <a:rPr lang="zh-CN" altLang="en-US" sz="2000" b="1" dirty="0">
                <a:latin typeface="宋体" charset="-122"/>
              </a:rPr>
              <a:t>这样的关键字表示为一个字节的操作码</a:t>
            </a:r>
            <a:r>
              <a:rPr lang="en-US" altLang="zh-CN" sz="2000" b="1" dirty="0">
                <a:latin typeface="宋体" charset="-122"/>
              </a:rPr>
              <a:t>,</a:t>
            </a:r>
            <a:r>
              <a:rPr lang="zh-CN" altLang="en-US" sz="2000" b="1" dirty="0">
                <a:latin typeface="宋体" charset="-122"/>
              </a:rPr>
              <a:t>标识符用其在符号表的入口位置表示</a:t>
            </a:r>
            <a:r>
              <a:rPr lang="en-US" altLang="zh-CN" sz="2000" b="1" dirty="0">
                <a:latin typeface="宋体" charset="-122"/>
              </a:rPr>
              <a:t>.</a:t>
            </a:r>
            <a:r>
              <a:rPr lang="zh-CN" altLang="en-US" sz="2000" b="1" dirty="0">
                <a:latin typeface="宋体" charset="-122"/>
              </a:rPr>
              <a:t>因为解释程序允许在执行用户程序时修改用户程序</a:t>
            </a:r>
            <a:r>
              <a:rPr lang="en-US" altLang="zh-CN" sz="2000" b="1" dirty="0">
                <a:latin typeface="宋体" charset="-122"/>
              </a:rPr>
              <a:t>,</a:t>
            </a:r>
            <a:r>
              <a:rPr lang="zh-CN" altLang="en-US" sz="2000" b="1" dirty="0">
                <a:latin typeface="宋体" charset="-122"/>
              </a:rPr>
              <a:t>这就要求源程序</a:t>
            </a:r>
            <a:r>
              <a:rPr lang="en-US" altLang="zh-CN" sz="2000" b="1" dirty="0">
                <a:latin typeface="宋体" charset="-122"/>
              </a:rPr>
              <a:t>,</a:t>
            </a:r>
            <a:r>
              <a:rPr lang="zh-CN" altLang="en-US" sz="2000" b="1" dirty="0">
                <a:latin typeface="宋体" charset="-122"/>
              </a:rPr>
              <a:t>符号表等内容始终存放在存储区中</a:t>
            </a:r>
            <a:r>
              <a:rPr lang="en-US" altLang="zh-CN" sz="2000" b="1" dirty="0">
                <a:latin typeface="宋体" charset="-122"/>
              </a:rPr>
              <a:t>,</a:t>
            </a:r>
            <a:r>
              <a:rPr lang="zh-CN" altLang="en-US" sz="2000" b="1" dirty="0">
                <a:latin typeface="宋体" charset="-122"/>
              </a:rPr>
              <a:t>并且存放格式要设计的易于使用和修改</a:t>
            </a:r>
            <a:r>
              <a:rPr lang="en-US" altLang="zh-CN" sz="2000" b="1" dirty="0">
                <a:latin typeface="宋体" charset="-122"/>
              </a:rPr>
              <a:t>.</a:t>
            </a:r>
          </a:p>
          <a:p>
            <a:pPr eaLnBrk="1" hangingPunct="1">
              <a:lnSpc>
                <a:spcPct val="150000"/>
              </a:lnSpc>
            </a:pPr>
            <a:endParaRPr lang="en-US" altLang="zh-CN" sz="2000" b="1" dirty="0">
              <a:latin typeface="宋体" charset="-122"/>
            </a:endParaRPr>
          </a:p>
        </p:txBody>
      </p:sp>
      <p:sp>
        <p:nvSpPr>
          <p:cNvPr id="185348" name="灯片编号占位符 1"/>
          <p:cNvSpPr txBox="1">
            <a:spLocks/>
          </p:cNvSpPr>
          <p:nvPr/>
        </p:nvSpPr>
        <p:spPr bwMode="auto">
          <a:xfrm>
            <a:off x="6553200" y="6172200"/>
            <a:ext cx="21336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 eaLnBrk="0" hangingPunct="0"/>
            <a:fld id="{0F1C3D14-1150-4D89-9975-629C4947A83C}" type="slidenum">
              <a:rPr lang="en-US" altLang="zh-CN">
                <a:ea typeface="微软雅黑" pitchFamily="34" charset="-122"/>
              </a:rPr>
              <a:pPr algn="ctr" eaLnBrk="0" hangingPunct="0"/>
              <a:t>53</a:t>
            </a:fld>
            <a:endParaRPr lang="en-US" altLang="zh-CN">
              <a:ea typeface="微软雅黑" pitchFamily="34" charset="-122"/>
            </a:endParaRPr>
          </a:p>
          <a:p>
            <a:pPr algn="ctr" eaLnBrk="0" hangingPunct="0"/>
            <a:endParaRPr lang="en-US" altLang="zh-CN">
              <a:ea typeface="微软雅黑" pitchFamily="34" charset="-122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69" name="灯片编号占位符 5"/>
          <p:cNvSpPr>
            <a:spLocks noGrp="1"/>
          </p:cNvSpPr>
          <p:nvPr>
            <p:ph type="sldNum" sz="quarter" idx="10"/>
          </p:nvPr>
        </p:nvSpPr>
        <p:spPr bwMode="auto">
          <a:xfrm>
            <a:off x="6629400" y="6477000"/>
            <a:ext cx="2133600" cy="244475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altLang="zh-CN"/>
          </a:p>
          <a:p>
            <a:endParaRPr lang="en-US" altLang="zh-CN"/>
          </a:p>
        </p:txBody>
      </p:sp>
      <p:sp>
        <p:nvSpPr>
          <p:cNvPr id="186370" name="Rectangle 2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228600" y="304800"/>
            <a:ext cx="8229600" cy="685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eaLnBrk="1" hangingPunct="1"/>
            <a:r>
              <a:rPr lang="en-US" altLang="zh-CN" sz="2800" b="1">
                <a:latin typeface="宋体" charset="-122"/>
                <a:ea typeface="宋体" charset="-122"/>
              </a:rPr>
              <a:t>  </a:t>
            </a:r>
            <a:r>
              <a:rPr lang="zh-CN" altLang="en-US" sz="2800" b="1">
                <a:latin typeface="宋体" charset="-122"/>
                <a:ea typeface="宋体" charset="-122"/>
              </a:rPr>
              <a:t>编译阶段和运行阶段存储结构                    </a:t>
            </a:r>
          </a:p>
        </p:txBody>
      </p:sp>
      <p:sp>
        <p:nvSpPr>
          <p:cNvPr id="186371" name="Rectangle 3"/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1533525" y="1447800"/>
            <a:ext cx="6696075" cy="411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en-US" altLang="zh-CN"/>
          </a:p>
          <a:p>
            <a:pPr eaLnBrk="1" hangingPunct="1"/>
            <a:endParaRPr lang="en-US" altLang="zh-CN"/>
          </a:p>
          <a:p>
            <a:pPr eaLnBrk="1" hangingPunct="1"/>
            <a:endParaRPr lang="en-US" altLang="zh-CN"/>
          </a:p>
          <a:p>
            <a:pPr eaLnBrk="1" hangingPunct="1"/>
            <a:endParaRPr lang="en-US" altLang="zh-CN"/>
          </a:p>
          <a:p>
            <a:pPr eaLnBrk="1" hangingPunct="1"/>
            <a:endParaRPr lang="en-US" altLang="zh-CN"/>
          </a:p>
          <a:p>
            <a:pPr eaLnBrk="1" hangingPunct="1"/>
            <a:endParaRPr lang="en-US" altLang="zh-CN"/>
          </a:p>
          <a:p>
            <a:pPr eaLnBrk="1" hangingPunct="1">
              <a:buFontTx/>
              <a:buNone/>
            </a:pPr>
            <a:r>
              <a:rPr lang="en-US" altLang="zh-CN"/>
              <a:t>    </a:t>
            </a:r>
            <a:r>
              <a:rPr lang="zh-CN" altLang="en-US"/>
              <a:t>编译时                         运行时 </a:t>
            </a:r>
            <a:endParaRPr lang="zh-CN" altLang="en-US" sz="2400"/>
          </a:p>
        </p:txBody>
      </p:sp>
      <p:sp>
        <p:nvSpPr>
          <p:cNvPr id="186372" name="Line 4"/>
          <p:cNvSpPr>
            <a:spLocks noChangeShapeType="1"/>
          </p:cNvSpPr>
          <p:nvPr/>
        </p:nvSpPr>
        <p:spPr bwMode="auto">
          <a:xfrm>
            <a:off x="1670050" y="1524000"/>
            <a:ext cx="0" cy="3048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6373" name="Line 5"/>
          <p:cNvSpPr>
            <a:spLocks noChangeShapeType="1"/>
          </p:cNvSpPr>
          <p:nvPr/>
        </p:nvSpPr>
        <p:spPr bwMode="auto">
          <a:xfrm>
            <a:off x="1670050" y="1524000"/>
            <a:ext cx="1371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6374" name="Line 6"/>
          <p:cNvSpPr>
            <a:spLocks noChangeShapeType="1"/>
          </p:cNvSpPr>
          <p:nvPr/>
        </p:nvSpPr>
        <p:spPr bwMode="auto">
          <a:xfrm>
            <a:off x="3962400" y="1524000"/>
            <a:ext cx="0" cy="3048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6375" name="Line 7"/>
          <p:cNvSpPr>
            <a:spLocks noChangeShapeType="1"/>
          </p:cNvSpPr>
          <p:nvPr/>
        </p:nvSpPr>
        <p:spPr bwMode="auto">
          <a:xfrm>
            <a:off x="1670050" y="4876800"/>
            <a:ext cx="1371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6376" name="Line 8"/>
          <p:cNvSpPr>
            <a:spLocks noChangeShapeType="1"/>
          </p:cNvSpPr>
          <p:nvPr/>
        </p:nvSpPr>
        <p:spPr bwMode="auto">
          <a:xfrm>
            <a:off x="1670050" y="2057400"/>
            <a:ext cx="1371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6377" name="Line 9"/>
          <p:cNvSpPr>
            <a:spLocks noChangeShapeType="1"/>
          </p:cNvSpPr>
          <p:nvPr/>
        </p:nvSpPr>
        <p:spPr bwMode="auto">
          <a:xfrm>
            <a:off x="1670050" y="2590800"/>
            <a:ext cx="1371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6378" name="Line 10"/>
          <p:cNvSpPr>
            <a:spLocks noChangeShapeType="1"/>
          </p:cNvSpPr>
          <p:nvPr/>
        </p:nvSpPr>
        <p:spPr bwMode="auto">
          <a:xfrm>
            <a:off x="1670050" y="3429000"/>
            <a:ext cx="1371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6379" name="Line 11"/>
          <p:cNvSpPr>
            <a:spLocks noChangeShapeType="1"/>
          </p:cNvSpPr>
          <p:nvPr/>
        </p:nvSpPr>
        <p:spPr bwMode="auto">
          <a:xfrm>
            <a:off x="3041650" y="4876800"/>
            <a:ext cx="9207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6380" name="Line 12"/>
          <p:cNvSpPr>
            <a:spLocks noChangeShapeType="1"/>
          </p:cNvSpPr>
          <p:nvPr/>
        </p:nvSpPr>
        <p:spPr bwMode="auto">
          <a:xfrm>
            <a:off x="3041650" y="3429000"/>
            <a:ext cx="9207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6381" name="Line 13"/>
          <p:cNvSpPr>
            <a:spLocks noChangeShapeType="1"/>
          </p:cNvSpPr>
          <p:nvPr/>
        </p:nvSpPr>
        <p:spPr bwMode="auto">
          <a:xfrm>
            <a:off x="3041650" y="2590800"/>
            <a:ext cx="9207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6382" name="Line 14"/>
          <p:cNvSpPr>
            <a:spLocks noChangeShapeType="1"/>
          </p:cNvSpPr>
          <p:nvPr/>
        </p:nvSpPr>
        <p:spPr bwMode="auto">
          <a:xfrm>
            <a:off x="3041650" y="2057400"/>
            <a:ext cx="9207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6383" name="Line 15"/>
          <p:cNvSpPr>
            <a:spLocks noChangeShapeType="1"/>
          </p:cNvSpPr>
          <p:nvPr/>
        </p:nvSpPr>
        <p:spPr bwMode="auto">
          <a:xfrm>
            <a:off x="3041650" y="1524000"/>
            <a:ext cx="9207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6384" name="Rectangle 16"/>
          <p:cNvSpPr>
            <a:spLocks noChangeArrowheads="1"/>
          </p:cNvSpPr>
          <p:nvPr/>
        </p:nvSpPr>
        <p:spPr bwMode="auto">
          <a:xfrm>
            <a:off x="2279650" y="2133600"/>
            <a:ext cx="914400" cy="38100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zh-CN" altLang="en-US" sz="2400">
                <a:latin typeface="Times New Roman" pitchFamily="18" charset="0"/>
              </a:rPr>
              <a:t>名字表</a:t>
            </a:r>
          </a:p>
        </p:txBody>
      </p:sp>
      <p:sp>
        <p:nvSpPr>
          <p:cNvPr id="186385" name="Rectangle 17"/>
          <p:cNvSpPr>
            <a:spLocks noChangeArrowheads="1"/>
          </p:cNvSpPr>
          <p:nvPr/>
        </p:nvSpPr>
        <p:spPr bwMode="auto">
          <a:xfrm>
            <a:off x="1981200" y="2743200"/>
            <a:ext cx="1600200" cy="60960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zh-CN" altLang="en-US" sz="2400">
                <a:latin typeface="Times New Roman" pitchFamily="18" charset="0"/>
              </a:rPr>
              <a:t>目标代码缓冲区</a:t>
            </a:r>
          </a:p>
        </p:txBody>
      </p:sp>
      <p:sp>
        <p:nvSpPr>
          <p:cNvPr id="186386" name="Rectangle 18"/>
          <p:cNvSpPr>
            <a:spLocks noChangeArrowheads="1"/>
          </p:cNvSpPr>
          <p:nvPr/>
        </p:nvSpPr>
        <p:spPr bwMode="auto">
          <a:xfrm>
            <a:off x="1822450" y="3505200"/>
            <a:ext cx="1905000" cy="91440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zh-CN" altLang="en-US" sz="2400">
                <a:latin typeface="Times New Roman" pitchFamily="18" charset="0"/>
              </a:rPr>
              <a:t>编译用源程序中</a:t>
            </a:r>
          </a:p>
          <a:p>
            <a:pPr algn="ctr" eaLnBrk="0" hangingPunct="0"/>
            <a:r>
              <a:rPr lang="zh-CN" altLang="en-US" sz="2400">
                <a:latin typeface="Times New Roman" pitchFamily="18" charset="0"/>
              </a:rPr>
              <a:t>间表示各种表格</a:t>
            </a:r>
          </a:p>
        </p:txBody>
      </p:sp>
      <p:sp>
        <p:nvSpPr>
          <p:cNvPr id="186387" name="Line 19"/>
          <p:cNvSpPr>
            <a:spLocks noChangeShapeType="1"/>
          </p:cNvSpPr>
          <p:nvPr/>
        </p:nvSpPr>
        <p:spPr bwMode="auto">
          <a:xfrm>
            <a:off x="3727450" y="1524000"/>
            <a:ext cx="152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6388" name="Line 20"/>
          <p:cNvSpPr>
            <a:spLocks noChangeShapeType="1"/>
          </p:cNvSpPr>
          <p:nvPr/>
        </p:nvSpPr>
        <p:spPr bwMode="auto">
          <a:xfrm>
            <a:off x="3727450" y="2057400"/>
            <a:ext cx="152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6389" name="Line 21"/>
          <p:cNvSpPr>
            <a:spLocks noChangeShapeType="1"/>
          </p:cNvSpPr>
          <p:nvPr/>
        </p:nvSpPr>
        <p:spPr bwMode="auto">
          <a:xfrm>
            <a:off x="3727450" y="2590800"/>
            <a:ext cx="152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6390" name="Line 22"/>
          <p:cNvSpPr>
            <a:spLocks noChangeShapeType="1"/>
          </p:cNvSpPr>
          <p:nvPr/>
        </p:nvSpPr>
        <p:spPr bwMode="auto">
          <a:xfrm>
            <a:off x="3727450" y="3429000"/>
            <a:ext cx="152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6391" name="Line 23"/>
          <p:cNvSpPr>
            <a:spLocks noChangeShapeType="1"/>
          </p:cNvSpPr>
          <p:nvPr/>
        </p:nvSpPr>
        <p:spPr bwMode="auto">
          <a:xfrm>
            <a:off x="3727450" y="4876800"/>
            <a:ext cx="152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6392" name="Line 24"/>
          <p:cNvSpPr>
            <a:spLocks noChangeShapeType="1"/>
          </p:cNvSpPr>
          <p:nvPr/>
        </p:nvSpPr>
        <p:spPr bwMode="auto">
          <a:xfrm>
            <a:off x="5861050" y="1524000"/>
            <a:ext cx="0" cy="2971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6393" name="Line 25"/>
          <p:cNvSpPr>
            <a:spLocks noChangeShapeType="1"/>
          </p:cNvSpPr>
          <p:nvPr/>
        </p:nvSpPr>
        <p:spPr bwMode="auto">
          <a:xfrm>
            <a:off x="5861050" y="4343400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6394" name="Line 26"/>
          <p:cNvSpPr>
            <a:spLocks noChangeShapeType="1"/>
          </p:cNvSpPr>
          <p:nvPr/>
        </p:nvSpPr>
        <p:spPr bwMode="auto">
          <a:xfrm>
            <a:off x="7918450" y="1524000"/>
            <a:ext cx="0" cy="3048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6395" name="Line 27"/>
          <p:cNvSpPr>
            <a:spLocks noChangeShapeType="1"/>
          </p:cNvSpPr>
          <p:nvPr/>
        </p:nvSpPr>
        <p:spPr bwMode="auto">
          <a:xfrm>
            <a:off x="5861050" y="4876800"/>
            <a:ext cx="2057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6396" name="Line 28"/>
          <p:cNvSpPr>
            <a:spLocks noChangeShapeType="1"/>
          </p:cNvSpPr>
          <p:nvPr/>
        </p:nvSpPr>
        <p:spPr bwMode="auto">
          <a:xfrm>
            <a:off x="5861050" y="1524000"/>
            <a:ext cx="2057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6397" name="Line 29"/>
          <p:cNvSpPr>
            <a:spLocks noChangeShapeType="1"/>
          </p:cNvSpPr>
          <p:nvPr/>
        </p:nvSpPr>
        <p:spPr bwMode="auto">
          <a:xfrm>
            <a:off x="5861050" y="2590800"/>
            <a:ext cx="2057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6398" name="Rectangle 30"/>
          <p:cNvSpPr>
            <a:spLocks noChangeArrowheads="1"/>
          </p:cNvSpPr>
          <p:nvPr/>
        </p:nvSpPr>
        <p:spPr bwMode="auto">
          <a:xfrm>
            <a:off x="6470650" y="1752600"/>
            <a:ext cx="685800" cy="76200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zh-CN" altLang="en-US" sz="2400">
                <a:latin typeface="Times New Roman" pitchFamily="18" charset="0"/>
              </a:rPr>
              <a:t>目标代码区</a:t>
            </a:r>
          </a:p>
        </p:txBody>
      </p:sp>
      <p:sp>
        <p:nvSpPr>
          <p:cNvPr id="186399" name="Rectangle 31"/>
          <p:cNvSpPr>
            <a:spLocks noChangeArrowheads="1"/>
          </p:cNvSpPr>
          <p:nvPr/>
        </p:nvSpPr>
        <p:spPr bwMode="auto">
          <a:xfrm>
            <a:off x="6394450" y="2971800"/>
            <a:ext cx="914400" cy="91440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zh-CN" altLang="en-US" sz="2400">
                <a:latin typeface="Times New Roman" pitchFamily="18" charset="0"/>
              </a:rPr>
              <a:t>数据区</a:t>
            </a:r>
          </a:p>
        </p:txBody>
      </p:sp>
      <p:sp>
        <p:nvSpPr>
          <p:cNvPr id="186400" name="Rectangle 32"/>
          <p:cNvSpPr>
            <a:spLocks noChangeArrowheads="1"/>
          </p:cNvSpPr>
          <p:nvPr/>
        </p:nvSpPr>
        <p:spPr bwMode="auto">
          <a:xfrm>
            <a:off x="1898650" y="1600200"/>
            <a:ext cx="1676400" cy="38100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zh-CN" altLang="en-US" sz="2400">
                <a:latin typeface="Times New Roman" pitchFamily="18" charset="0"/>
              </a:rPr>
              <a:t>源程序缓冲区</a:t>
            </a:r>
          </a:p>
        </p:txBody>
      </p:sp>
      <p:sp>
        <p:nvSpPr>
          <p:cNvPr id="186401" name="Line 33"/>
          <p:cNvSpPr>
            <a:spLocks noChangeShapeType="1"/>
          </p:cNvSpPr>
          <p:nvPr/>
        </p:nvSpPr>
        <p:spPr bwMode="auto">
          <a:xfrm>
            <a:off x="1670050" y="45720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6402" name="Line 34"/>
          <p:cNvSpPr>
            <a:spLocks noChangeShapeType="1"/>
          </p:cNvSpPr>
          <p:nvPr/>
        </p:nvSpPr>
        <p:spPr bwMode="auto">
          <a:xfrm>
            <a:off x="3962400" y="45720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6403" name="Line 35"/>
          <p:cNvSpPr>
            <a:spLocks noChangeShapeType="1"/>
          </p:cNvSpPr>
          <p:nvPr/>
        </p:nvSpPr>
        <p:spPr bwMode="auto">
          <a:xfrm>
            <a:off x="5861050" y="45720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6404" name="Line 36"/>
          <p:cNvSpPr>
            <a:spLocks noChangeShapeType="1"/>
          </p:cNvSpPr>
          <p:nvPr/>
        </p:nvSpPr>
        <p:spPr bwMode="auto">
          <a:xfrm>
            <a:off x="7918450" y="45720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6405" name="灯片编号占位符 1"/>
          <p:cNvSpPr txBox="1">
            <a:spLocks/>
          </p:cNvSpPr>
          <p:nvPr/>
        </p:nvSpPr>
        <p:spPr bwMode="auto">
          <a:xfrm>
            <a:off x="6553200" y="6172200"/>
            <a:ext cx="21336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 eaLnBrk="0" hangingPunct="0"/>
            <a:fld id="{30BC888A-464C-465E-A3CF-EFD26AD0079A}" type="slidenum">
              <a:rPr lang="en-US" altLang="zh-CN">
                <a:ea typeface="微软雅黑" pitchFamily="34" charset="-122"/>
              </a:rPr>
              <a:pPr algn="ctr" eaLnBrk="0" hangingPunct="0"/>
              <a:t>54</a:t>
            </a:fld>
            <a:endParaRPr lang="en-US" altLang="zh-CN">
              <a:ea typeface="微软雅黑" pitchFamily="34" charset="-122"/>
            </a:endParaRPr>
          </a:p>
          <a:p>
            <a:pPr algn="ctr" eaLnBrk="0" hangingPunct="0"/>
            <a:endParaRPr lang="en-US" altLang="zh-CN">
              <a:ea typeface="微软雅黑" pitchFamily="34" charset="-122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3" name="灯片编号占位符 5"/>
          <p:cNvSpPr>
            <a:spLocks noGrp="1"/>
          </p:cNvSpPr>
          <p:nvPr>
            <p:ph type="sldNum" sz="quarter" idx="10"/>
          </p:nvPr>
        </p:nvSpPr>
        <p:spPr bwMode="auto">
          <a:xfrm>
            <a:off x="6629400" y="6477000"/>
            <a:ext cx="2133600" cy="244475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altLang="zh-CN"/>
          </a:p>
          <a:p>
            <a:endParaRPr lang="en-US" altLang="zh-CN"/>
          </a:p>
        </p:txBody>
      </p:sp>
      <p:sp>
        <p:nvSpPr>
          <p:cNvPr id="187394" name="Rectangle 2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304800" y="228600"/>
            <a:ext cx="7467600" cy="6096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eaLnBrk="1" hangingPunct="1"/>
            <a:r>
              <a:rPr lang="zh-CN" altLang="en-US" sz="2800" b="1">
                <a:latin typeface="宋体" charset="-122"/>
                <a:ea typeface="宋体" charset="-122"/>
              </a:rPr>
              <a:t>解释系统存储结构</a:t>
            </a:r>
          </a:p>
        </p:txBody>
      </p:sp>
      <p:grpSp>
        <p:nvGrpSpPr>
          <p:cNvPr id="187395" name="Group 3"/>
          <p:cNvGrpSpPr>
            <a:grpSpLocks/>
          </p:cNvGrpSpPr>
          <p:nvPr/>
        </p:nvGrpSpPr>
        <p:grpSpPr bwMode="auto">
          <a:xfrm>
            <a:off x="4648200" y="1219200"/>
            <a:ext cx="2057400" cy="4648200"/>
            <a:chOff x="1344" y="480"/>
            <a:chExt cx="1632" cy="3405"/>
          </a:xfrm>
        </p:grpSpPr>
        <p:grpSp>
          <p:nvGrpSpPr>
            <p:cNvPr id="187399" name="Group 4"/>
            <p:cNvGrpSpPr>
              <a:grpSpLocks/>
            </p:cNvGrpSpPr>
            <p:nvPr/>
          </p:nvGrpSpPr>
          <p:grpSpPr bwMode="auto">
            <a:xfrm>
              <a:off x="1344" y="480"/>
              <a:ext cx="1632" cy="3405"/>
              <a:chOff x="1344" y="480"/>
              <a:chExt cx="1632" cy="3405"/>
            </a:xfrm>
          </p:grpSpPr>
          <p:sp>
            <p:nvSpPr>
              <p:cNvPr id="187406" name="Line 5"/>
              <p:cNvSpPr>
                <a:spLocks noChangeShapeType="1"/>
              </p:cNvSpPr>
              <p:nvPr/>
            </p:nvSpPr>
            <p:spPr bwMode="auto">
              <a:xfrm>
                <a:off x="1344" y="480"/>
                <a:ext cx="0" cy="3405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7407" name="Line 6"/>
              <p:cNvSpPr>
                <a:spLocks noChangeShapeType="1"/>
              </p:cNvSpPr>
              <p:nvPr/>
            </p:nvSpPr>
            <p:spPr bwMode="auto">
              <a:xfrm>
                <a:off x="1344" y="480"/>
                <a:ext cx="163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7408" name="Line 7"/>
              <p:cNvSpPr>
                <a:spLocks noChangeShapeType="1"/>
              </p:cNvSpPr>
              <p:nvPr/>
            </p:nvSpPr>
            <p:spPr bwMode="auto">
              <a:xfrm>
                <a:off x="2976" y="480"/>
                <a:ext cx="0" cy="3405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7409" name="Line 8"/>
              <p:cNvSpPr>
                <a:spLocks noChangeShapeType="1"/>
              </p:cNvSpPr>
              <p:nvPr/>
            </p:nvSpPr>
            <p:spPr bwMode="auto">
              <a:xfrm>
                <a:off x="1344" y="1008"/>
                <a:ext cx="163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7410" name="Line 9"/>
              <p:cNvSpPr>
                <a:spLocks noChangeShapeType="1"/>
              </p:cNvSpPr>
              <p:nvPr/>
            </p:nvSpPr>
            <p:spPr bwMode="auto">
              <a:xfrm>
                <a:off x="1344" y="1488"/>
                <a:ext cx="163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7411" name="Line 10"/>
              <p:cNvSpPr>
                <a:spLocks noChangeShapeType="1"/>
              </p:cNvSpPr>
              <p:nvPr/>
            </p:nvSpPr>
            <p:spPr bwMode="auto">
              <a:xfrm>
                <a:off x="1344" y="2400"/>
                <a:ext cx="163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7412" name="Line 11"/>
              <p:cNvSpPr>
                <a:spLocks noChangeShapeType="1"/>
              </p:cNvSpPr>
              <p:nvPr/>
            </p:nvSpPr>
            <p:spPr bwMode="auto">
              <a:xfrm>
                <a:off x="1344" y="2928"/>
                <a:ext cx="163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7413" name="Line 12"/>
              <p:cNvSpPr>
                <a:spLocks noChangeShapeType="1"/>
              </p:cNvSpPr>
              <p:nvPr/>
            </p:nvSpPr>
            <p:spPr bwMode="auto">
              <a:xfrm>
                <a:off x="1344" y="3456"/>
                <a:ext cx="163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187400" name="Rectangle 13"/>
            <p:cNvSpPr>
              <a:spLocks noChangeArrowheads="1"/>
            </p:cNvSpPr>
            <p:nvPr/>
          </p:nvSpPr>
          <p:spPr bwMode="auto">
            <a:xfrm>
              <a:off x="1968" y="624"/>
              <a:ext cx="576" cy="24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r>
                <a:rPr lang="zh-CN" altLang="en-US" sz="2000">
                  <a:latin typeface="Times New Roman" pitchFamily="18" charset="0"/>
                </a:rPr>
                <a:t>解释系统</a:t>
              </a:r>
            </a:p>
          </p:txBody>
        </p:sp>
        <p:sp>
          <p:nvSpPr>
            <p:cNvPr id="187401" name="Rectangle 14"/>
            <p:cNvSpPr>
              <a:spLocks noChangeArrowheads="1"/>
            </p:cNvSpPr>
            <p:nvPr/>
          </p:nvSpPr>
          <p:spPr bwMode="auto">
            <a:xfrm>
              <a:off x="1968" y="1104"/>
              <a:ext cx="576" cy="24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r>
                <a:rPr lang="zh-CN" altLang="en-US" sz="2000">
                  <a:latin typeface="Times New Roman" pitchFamily="18" charset="0"/>
                </a:rPr>
                <a:t>源程序</a:t>
              </a:r>
            </a:p>
          </p:txBody>
        </p:sp>
        <p:sp>
          <p:nvSpPr>
            <p:cNvPr id="187402" name="Rectangle 15"/>
            <p:cNvSpPr>
              <a:spLocks noChangeArrowheads="1"/>
            </p:cNvSpPr>
            <p:nvPr/>
          </p:nvSpPr>
          <p:spPr bwMode="auto">
            <a:xfrm>
              <a:off x="1920" y="1584"/>
              <a:ext cx="576" cy="62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r>
                <a:rPr lang="zh-CN" altLang="en-US" sz="2000">
                  <a:latin typeface="Times New Roman" pitchFamily="18" charset="0"/>
                </a:rPr>
                <a:t>临时工作单元</a:t>
              </a:r>
            </a:p>
            <a:p>
              <a:pPr algn="ctr" eaLnBrk="0" hangingPunct="0"/>
              <a:endParaRPr lang="zh-CN" altLang="en-US" sz="2000">
                <a:latin typeface="Times New Roman" pitchFamily="18" charset="0"/>
              </a:endParaRPr>
            </a:p>
            <a:p>
              <a:pPr algn="ctr" eaLnBrk="0" hangingPunct="0"/>
              <a:r>
                <a:rPr lang="zh-CN" altLang="en-US" sz="2000">
                  <a:latin typeface="Times New Roman" pitchFamily="18" charset="0"/>
                </a:rPr>
                <a:t>名字表</a:t>
              </a:r>
            </a:p>
          </p:txBody>
        </p:sp>
        <p:sp>
          <p:nvSpPr>
            <p:cNvPr id="187403" name="Rectangle 16"/>
            <p:cNvSpPr>
              <a:spLocks noChangeArrowheads="1"/>
            </p:cNvSpPr>
            <p:nvPr/>
          </p:nvSpPr>
          <p:spPr bwMode="auto">
            <a:xfrm>
              <a:off x="1872" y="2496"/>
              <a:ext cx="576" cy="28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r>
                <a:rPr lang="zh-CN" altLang="en-US" sz="2000">
                  <a:latin typeface="Times New Roman" pitchFamily="18" charset="0"/>
                </a:rPr>
                <a:t>标号表</a:t>
              </a:r>
            </a:p>
          </p:txBody>
        </p:sp>
        <p:sp>
          <p:nvSpPr>
            <p:cNvPr id="187404" name="Rectangle 17"/>
            <p:cNvSpPr>
              <a:spLocks noChangeArrowheads="1"/>
            </p:cNvSpPr>
            <p:nvPr/>
          </p:nvSpPr>
          <p:spPr bwMode="auto">
            <a:xfrm>
              <a:off x="1872" y="3024"/>
              <a:ext cx="576" cy="28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r>
                <a:rPr lang="zh-CN" altLang="en-US" sz="2000">
                  <a:latin typeface="Times New Roman" pitchFamily="18" charset="0"/>
                </a:rPr>
                <a:t>缓冲区</a:t>
              </a:r>
            </a:p>
            <a:p>
              <a:pPr algn="ctr" eaLnBrk="0" hangingPunct="0"/>
              <a:r>
                <a:rPr lang="en-US" altLang="zh-CN" sz="2000">
                  <a:latin typeface="Times New Roman" pitchFamily="18" charset="0"/>
                </a:rPr>
                <a:t>(</a:t>
              </a:r>
              <a:r>
                <a:rPr lang="zh-CN" altLang="en-US" sz="2000">
                  <a:latin typeface="Times New Roman" pitchFamily="18" charset="0"/>
                </a:rPr>
                <a:t>输入输出</a:t>
              </a:r>
              <a:r>
                <a:rPr lang="en-US" altLang="zh-CN" sz="2000">
                  <a:latin typeface="Times New Roman" pitchFamily="18" charset="0"/>
                </a:rPr>
                <a:t>)</a:t>
              </a:r>
            </a:p>
          </p:txBody>
        </p:sp>
        <p:sp>
          <p:nvSpPr>
            <p:cNvPr id="187405" name="Rectangle 18"/>
            <p:cNvSpPr>
              <a:spLocks noChangeArrowheads="1"/>
            </p:cNvSpPr>
            <p:nvPr/>
          </p:nvSpPr>
          <p:spPr bwMode="auto">
            <a:xfrm>
              <a:off x="1920" y="3600"/>
              <a:ext cx="576" cy="19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r>
                <a:rPr lang="zh-CN" altLang="en-US" sz="2000">
                  <a:latin typeface="Times New Roman" pitchFamily="18" charset="0"/>
                </a:rPr>
                <a:t>栈区</a:t>
              </a:r>
            </a:p>
          </p:txBody>
        </p:sp>
      </p:grpSp>
      <p:sp>
        <p:nvSpPr>
          <p:cNvPr id="187396" name="TextBox 2"/>
          <p:cNvSpPr txBox="1">
            <a:spLocks noChangeArrowheads="1"/>
          </p:cNvSpPr>
          <p:nvPr/>
        </p:nvSpPr>
        <p:spPr bwMode="auto">
          <a:xfrm>
            <a:off x="914400" y="1628775"/>
            <a:ext cx="2840038" cy="2862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lnSpc>
                <a:spcPct val="150000"/>
              </a:lnSpc>
            </a:pPr>
            <a:r>
              <a:rPr lang="zh-CN" altLang="en-US" sz="2400" b="1">
                <a:latin typeface="宋体" charset="-122"/>
              </a:rPr>
              <a:t>源程序</a:t>
            </a:r>
            <a:r>
              <a:rPr lang="en-US" altLang="zh-CN" sz="2400" b="1">
                <a:latin typeface="宋体" charset="-122"/>
              </a:rPr>
              <a:t>,</a:t>
            </a:r>
            <a:r>
              <a:rPr lang="zh-CN" altLang="en-US" sz="2400" b="1">
                <a:latin typeface="宋体" charset="-122"/>
              </a:rPr>
              <a:t>符号表等内容始终存放在存储区中</a:t>
            </a:r>
            <a:r>
              <a:rPr lang="en-US" altLang="zh-CN" sz="2400" b="1">
                <a:latin typeface="宋体" charset="-122"/>
              </a:rPr>
              <a:t>,</a:t>
            </a:r>
            <a:r>
              <a:rPr lang="zh-CN" altLang="en-US" sz="2400" b="1">
                <a:latin typeface="宋体" charset="-122"/>
              </a:rPr>
              <a:t>并且存放格式要设计的易于使用和修改</a:t>
            </a:r>
            <a:r>
              <a:rPr lang="en-US" altLang="zh-CN" sz="2400" b="1">
                <a:latin typeface="宋体" charset="-122"/>
              </a:rPr>
              <a:t>.</a:t>
            </a:r>
            <a:endParaRPr lang="zh-CN" altLang="en-US" sz="2400">
              <a:latin typeface="宋体" charset="-122"/>
            </a:endParaRPr>
          </a:p>
        </p:txBody>
      </p:sp>
      <p:sp>
        <p:nvSpPr>
          <p:cNvPr id="187397" name="Line 12"/>
          <p:cNvSpPr>
            <a:spLocks noChangeShapeType="1"/>
          </p:cNvSpPr>
          <p:nvPr/>
        </p:nvSpPr>
        <p:spPr bwMode="auto">
          <a:xfrm>
            <a:off x="4648200" y="5867400"/>
            <a:ext cx="20574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7398" name="灯片编号占位符 1"/>
          <p:cNvSpPr txBox="1">
            <a:spLocks/>
          </p:cNvSpPr>
          <p:nvPr/>
        </p:nvSpPr>
        <p:spPr bwMode="auto">
          <a:xfrm>
            <a:off x="6553200" y="6172200"/>
            <a:ext cx="21336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 eaLnBrk="0" hangingPunct="0"/>
            <a:fld id="{927D94D0-C87C-4762-AE9D-7FE21854BAD7}" type="slidenum">
              <a:rPr lang="en-US" altLang="zh-CN">
                <a:ea typeface="微软雅黑" pitchFamily="34" charset="-122"/>
              </a:rPr>
              <a:pPr algn="ctr" eaLnBrk="0" hangingPunct="0"/>
              <a:t>55</a:t>
            </a:fld>
            <a:endParaRPr lang="en-US" altLang="zh-CN">
              <a:ea typeface="微软雅黑" pitchFamily="34" charset="-122"/>
            </a:endParaRPr>
          </a:p>
          <a:p>
            <a:pPr algn="ctr" eaLnBrk="0" hangingPunct="0"/>
            <a:endParaRPr lang="en-US" altLang="zh-CN">
              <a:ea typeface="微软雅黑" pitchFamily="34" charset="-122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17" name="Rectangle 2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533400" y="304800"/>
            <a:ext cx="8061325" cy="258763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eaLnBrk="1" hangingPunct="1"/>
            <a:r>
              <a:rPr lang="en-US" altLang="zh-CN" sz="2800">
                <a:latin typeface="微软雅黑" pitchFamily="34" charset="-122"/>
                <a:ea typeface="微软雅黑" pitchFamily="34" charset="-122"/>
              </a:rPr>
              <a:t>1.3.2 </a:t>
            </a:r>
            <a:r>
              <a:rPr lang="zh-CN" altLang="en-US" sz="2800">
                <a:latin typeface="微软雅黑" pitchFamily="34" charset="-122"/>
                <a:ea typeface="微软雅黑" pitchFamily="34" charset="-122"/>
              </a:rPr>
              <a:t>处理源程序的软件工具</a:t>
            </a:r>
          </a:p>
        </p:txBody>
      </p:sp>
      <p:sp>
        <p:nvSpPr>
          <p:cNvPr id="188418" name="Rectangle 3"/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1219200" y="1295400"/>
            <a:ext cx="6461125" cy="4538663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eaLnBrk="1" hangingPunct="1">
              <a:spcBef>
                <a:spcPts val="1200"/>
              </a:spcBef>
              <a:buFontTx/>
              <a:buNone/>
            </a:pPr>
            <a:r>
              <a:rPr lang="en-US" altLang="zh-CN" sz="2400">
                <a:latin typeface="宋体" charset="-122"/>
              </a:rPr>
              <a:t>1.</a:t>
            </a:r>
            <a:r>
              <a:rPr lang="zh-CN" altLang="en-US" sz="2400" b="1">
                <a:latin typeface="宋体" charset="-122"/>
              </a:rPr>
              <a:t>语言的结构化编辑器</a:t>
            </a:r>
          </a:p>
          <a:p>
            <a:pPr eaLnBrk="1" hangingPunct="1">
              <a:spcBef>
                <a:spcPts val="1200"/>
              </a:spcBef>
              <a:buFontTx/>
              <a:buNone/>
            </a:pPr>
            <a:r>
              <a:rPr lang="en-US" altLang="zh-CN" sz="2400">
                <a:latin typeface="宋体" charset="-122"/>
              </a:rPr>
              <a:t>2.</a:t>
            </a:r>
            <a:r>
              <a:rPr lang="zh-CN" altLang="en-US" sz="2400" b="1">
                <a:latin typeface="宋体" charset="-122"/>
              </a:rPr>
              <a:t>语言程序的调试工具</a:t>
            </a:r>
          </a:p>
          <a:p>
            <a:pPr eaLnBrk="1" hangingPunct="1">
              <a:spcBef>
                <a:spcPts val="1200"/>
              </a:spcBef>
              <a:buFontTx/>
              <a:buNone/>
            </a:pPr>
            <a:r>
              <a:rPr lang="en-US" altLang="zh-CN" sz="2400" b="1">
                <a:latin typeface="宋体" charset="-122"/>
              </a:rPr>
              <a:t>3.</a:t>
            </a:r>
            <a:r>
              <a:rPr lang="zh-CN" altLang="en-US" sz="2400" b="1">
                <a:latin typeface="宋体" charset="-122"/>
              </a:rPr>
              <a:t>程序格式化工具</a:t>
            </a:r>
            <a:r>
              <a:rPr lang="zh-CN" altLang="en-US" sz="2400">
                <a:latin typeface="宋体" charset="-122"/>
              </a:rPr>
              <a:t>　</a:t>
            </a:r>
            <a:endParaRPr lang="zh-CN" altLang="en-US" sz="2400" b="1">
              <a:latin typeface="宋体" charset="-122"/>
            </a:endParaRPr>
          </a:p>
          <a:p>
            <a:pPr eaLnBrk="1" hangingPunct="1">
              <a:spcBef>
                <a:spcPts val="1200"/>
              </a:spcBef>
              <a:buFontTx/>
              <a:buNone/>
            </a:pPr>
            <a:r>
              <a:rPr lang="en-US" altLang="zh-CN" sz="2400" b="1">
                <a:latin typeface="宋体" charset="-122"/>
              </a:rPr>
              <a:t>4.</a:t>
            </a:r>
            <a:r>
              <a:rPr lang="zh-CN" altLang="en-US" sz="2400" b="1">
                <a:latin typeface="宋体" charset="-122"/>
              </a:rPr>
              <a:t>语言程序测试工具</a:t>
            </a:r>
          </a:p>
          <a:p>
            <a:pPr eaLnBrk="1" hangingPunct="1">
              <a:spcBef>
                <a:spcPts val="1200"/>
              </a:spcBef>
              <a:buFontTx/>
              <a:buNone/>
            </a:pPr>
            <a:r>
              <a:rPr lang="en-US" altLang="zh-CN" sz="2400">
                <a:latin typeface="宋体" charset="-122"/>
              </a:rPr>
              <a:t>5.</a:t>
            </a:r>
            <a:r>
              <a:rPr lang="zh-CN" altLang="en-US" sz="2400" b="1">
                <a:latin typeface="宋体" charset="-122"/>
              </a:rPr>
              <a:t>程序理解工具</a:t>
            </a:r>
            <a:r>
              <a:rPr lang="zh-CN" altLang="en-US" sz="2400">
                <a:latin typeface="宋体" charset="-122"/>
              </a:rPr>
              <a:t>　</a:t>
            </a:r>
          </a:p>
          <a:p>
            <a:pPr eaLnBrk="1" hangingPunct="1">
              <a:spcBef>
                <a:spcPts val="1200"/>
              </a:spcBef>
              <a:buFontTx/>
              <a:buNone/>
            </a:pPr>
            <a:r>
              <a:rPr lang="en-US" altLang="zh-CN" sz="2400">
                <a:latin typeface="宋体" charset="-122"/>
              </a:rPr>
              <a:t>6.</a:t>
            </a:r>
            <a:r>
              <a:rPr lang="zh-CN" altLang="en-US" sz="2400" b="1">
                <a:latin typeface="宋体" charset="-122"/>
              </a:rPr>
              <a:t>高级语言之间的转换工具</a:t>
            </a:r>
            <a:endParaRPr lang="zh-CN" altLang="en-US" sz="2400">
              <a:latin typeface="宋体" charset="-122"/>
            </a:endParaRPr>
          </a:p>
        </p:txBody>
      </p:sp>
      <p:sp>
        <p:nvSpPr>
          <p:cNvPr id="188419" name="灯片编号占位符 1"/>
          <p:cNvSpPr txBox="1">
            <a:spLocks/>
          </p:cNvSpPr>
          <p:nvPr/>
        </p:nvSpPr>
        <p:spPr bwMode="auto">
          <a:xfrm>
            <a:off x="6553200" y="6172200"/>
            <a:ext cx="21336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 eaLnBrk="0" hangingPunct="0"/>
            <a:fld id="{0D6B13DB-48C7-425F-B07D-B9A9D9683213}" type="slidenum">
              <a:rPr lang="en-US" altLang="zh-CN">
                <a:ea typeface="微软雅黑" pitchFamily="34" charset="-122"/>
              </a:rPr>
              <a:pPr algn="ctr" eaLnBrk="0" hangingPunct="0"/>
              <a:t>56</a:t>
            </a:fld>
            <a:endParaRPr lang="en-US" altLang="zh-CN">
              <a:ea typeface="微软雅黑" pitchFamily="34" charset="-122"/>
            </a:endParaRPr>
          </a:p>
          <a:p>
            <a:pPr algn="ctr" eaLnBrk="0" hangingPunct="0"/>
            <a:endParaRPr lang="en-US" altLang="zh-CN">
              <a:ea typeface="微软雅黑" pitchFamily="34" charset="-122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1" name="Rectangle 13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457200" y="304800"/>
            <a:ext cx="8229600" cy="334963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eaLnBrk="1" hangingPunct="1"/>
            <a:r>
              <a:rPr lang="en-US" altLang="zh-CN" sz="2800" b="1">
                <a:latin typeface="宋体" charset="-122"/>
                <a:ea typeface="宋体" charset="-122"/>
              </a:rPr>
              <a:t>1.3.3 </a:t>
            </a:r>
            <a:r>
              <a:rPr lang="zh-CN" altLang="en-US" sz="2800" b="1">
                <a:latin typeface="宋体" charset="-122"/>
                <a:ea typeface="宋体" charset="-122"/>
              </a:rPr>
              <a:t>编译技术的发展</a:t>
            </a:r>
          </a:p>
        </p:txBody>
      </p:sp>
      <p:sp>
        <p:nvSpPr>
          <p:cNvPr id="189442" name="灯片编号占位符 1"/>
          <p:cNvSpPr txBox="1">
            <a:spLocks/>
          </p:cNvSpPr>
          <p:nvPr/>
        </p:nvSpPr>
        <p:spPr bwMode="auto">
          <a:xfrm>
            <a:off x="6553200" y="6172200"/>
            <a:ext cx="21336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 eaLnBrk="0" hangingPunct="0"/>
            <a:fld id="{824A0305-9605-4047-9EFA-421E411D5FF5}" type="slidenum">
              <a:rPr lang="en-US" altLang="zh-CN">
                <a:ea typeface="微软雅黑" pitchFamily="34" charset="-122"/>
              </a:rPr>
              <a:pPr algn="ctr" eaLnBrk="0" hangingPunct="0"/>
              <a:t>57</a:t>
            </a:fld>
            <a:endParaRPr lang="en-US" altLang="zh-CN">
              <a:ea typeface="微软雅黑" pitchFamily="34" charset="-122"/>
            </a:endParaRPr>
          </a:p>
          <a:p>
            <a:pPr algn="ctr" eaLnBrk="0" hangingPunct="0"/>
            <a:endParaRPr lang="en-US" altLang="zh-CN">
              <a:ea typeface="微软雅黑" pitchFamily="34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990600" y="4724400"/>
            <a:ext cx="5257800" cy="1347788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spcBef>
                <a:spcPct val="20000"/>
              </a:spcBef>
              <a:defRPr/>
            </a:pPr>
            <a:r>
              <a:rPr lang="zh-CN" altLang="en-US" sz="2400" b="1" kern="0" dirty="0">
                <a:solidFill>
                  <a:srgbClr val="C00000"/>
                </a:solidFill>
                <a:latin typeface="宋体" pitchFamily="2" charset="-122"/>
                <a:ea typeface="宋体" pitchFamily="2" charset="-122"/>
              </a:rPr>
              <a:t>重要方向：</a:t>
            </a:r>
            <a:endParaRPr lang="en-US" altLang="zh-CN" sz="2400" b="1" kern="0" dirty="0">
              <a:solidFill>
                <a:srgbClr val="C00000"/>
              </a:solidFill>
              <a:latin typeface="宋体" pitchFamily="2" charset="-122"/>
              <a:ea typeface="宋体" pitchFamily="2" charset="-122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  <a:defRPr/>
            </a:pPr>
            <a:r>
              <a:rPr lang="zh-CN" altLang="en-US" sz="2400" b="1" kern="0" dirty="0">
                <a:latin typeface="宋体" pitchFamily="2" charset="-122"/>
                <a:ea typeface="宋体" pitchFamily="2" charset="-122"/>
              </a:rPr>
              <a:t>并行编译技术</a:t>
            </a:r>
            <a:r>
              <a:rPr lang="en-US" altLang="zh-CN" sz="2400" b="1" kern="0" dirty="0">
                <a:latin typeface="宋体" pitchFamily="2" charset="-122"/>
                <a:ea typeface="宋体" pitchFamily="2" charset="-122"/>
              </a:rPr>
              <a:t>– </a:t>
            </a:r>
            <a:r>
              <a:rPr lang="zh-CN" altLang="en-US" sz="2400" b="1" kern="0" dirty="0">
                <a:latin typeface="宋体" pitchFamily="2" charset="-122"/>
                <a:ea typeface="宋体" pitchFamily="2" charset="-122"/>
              </a:rPr>
              <a:t>面向高性能计算</a:t>
            </a:r>
          </a:p>
          <a:p>
            <a:pPr marL="342900" indent="-342900">
              <a:spcBef>
                <a:spcPct val="20000"/>
              </a:spcBef>
              <a:buFontTx/>
              <a:buChar char="•"/>
              <a:defRPr/>
            </a:pPr>
            <a:r>
              <a:rPr lang="zh-CN" altLang="en-US" sz="2400" b="1" kern="0" dirty="0">
                <a:latin typeface="宋体" pitchFamily="2" charset="-122"/>
                <a:ea typeface="宋体" pitchFamily="2" charset="-122"/>
              </a:rPr>
              <a:t>交叉编译技术</a:t>
            </a:r>
            <a:r>
              <a:rPr lang="en-US" altLang="zh-CN" sz="2400" b="1" kern="0" dirty="0">
                <a:latin typeface="宋体" pitchFamily="2" charset="-122"/>
                <a:ea typeface="宋体" pitchFamily="2" charset="-122"/>
              </a:rPr>
              <a:t>– </a:t>
            </a:r>
            <a:r>
              <a:rPr lang="zh-CN" altLang="en-US" sz="2400" b="1" kern="0" dirty="0">
                <a:latin typeface="宋体" pitchFamily="2" charset="-122"/>
                <a:ea typeface="宋体" pitchFamily="2" charset="-122"/>
              </a:rPr>
              <a:t>面向嵌入式计算</a:t>
            </a:r>
          </a:p>
        </p:txBody>
      </p:sp>
      <p:sp>
        <p:nvSpPr>
          <p:cNvPr id="189444" name="Rectangle 2"/>
          <p:cNvSpPr>
            <a:spLocks noChangeArrowheads="1"/>
          </p:cNvSpPr>
          <p:nvPr/>
        </p:nvSpPr>
        <p:spPr bwMode="auto">
          <a:xfrm>
            <a:off x="523875" y="882650"/>
            <a:ext cx="7705725" cy="4832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742950" lvl="1" indent="-285750">
              <a:spcBef>
                <a:spcPct val="20000"/>
              </a:spcBef>
            </a:pPr>
            <a:r>
              <a:rPr lang="zh-CN" altLang="en-US" sz="2400" b="1">
                <a:solidFill>
                  <a:srgbClr val="C00000"/>
                </a:solidFill>
                <a:latin typeface="宋体" charset="-122"/>
              </a:rPr>
              <a:t>编译程序的实现方式</a:t>
            </a:r>
            <a:endParaRPr lang="en-US" altLang="zh-CN" sz="2400" b="1">
              <a:solidFill>
                <a:srgbClr val="C00000"/>
              </a:solidFill>
              <a:latin typeface="宋体" charset="-122"/>
            </a:endParaRP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zh-CN" altLang="en-US" sz="2400" b="1">
                <a:latin typeface="宋体" charset="-122"/>
              </a:rPr>
              <a:t>手工</a:t>
            </a:r>
          </a:p>
          <a:p>
            <a:pPr marL="1143000" lvl="2" indent="-228600">
              <a:spcBef>
                <a:spcPct val="20000"/>
              </a:spcBef>
              <a:buFontTx/>
              <a:buChar char="•"/>
            </a:pPr>
            <a:r>
              <a:rPr lang="zh-CN" altLang="en-US" sz="2400" b="1">
                <a:latin typeface="宋体" charset="-122"/>
              </a:rPr>
              <a:t>机器语言</a:t>
            </a:r>
          </a:p>
          <a:p>
            <a:pPr marL="1143000" lvl="2" indent="-228600">
              <a:spcBef>
                <a:spcPct val="20000"/>
              </a:spcBef>
              <a:buFontTx/>
              <a:buChar char="•"/>
            </a:pPr>
            <a:r>
              <a:rPr lang="zh-CN" altLang="en-US" sz="2400" b="1">
                <a:latin typeface="宋体" charset="-122"/>
              </a:rPr>
              <a:t>汇编</a:t>
            </a:r>
          </a:p>
          <a:p>
            <a:pPr marL="1143000" lvl="2" indent="-228600">
              <a:spcBef>
                <a:spcPct val="20000"/>
              </a:spcBef>
              <a:buFontTx/>
              <a:buChar char="•"/>
            </a:pPr>
            <a:r>
              <a:rPr lang="zh-CN" altLang="en-US" sz="2400" b="1">
                <a:latin typeface="宋体" charset="-122"/>
              </a:rPr>
              <a:t>系统程序设计语言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zh-CN" altLang="en-US" sz="2400" b="1">
                <a:latin typeface="宋体" charset="-122"/>
              </a:rPr>
              <a:t>自展，交叉编译</a:t>
            </a:r>
            <a:endParaRPr lang="en-US" altLang="en-US" sz="2400" b="1">
              <a:latin typeface="宋体" charset="-122"/>
            </a:endParaRP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zh-CN" altLang="en-US" sz="2400" b="1">
                <a:latin typeface="宋体" charset="-122"/>
              </a:rPr>
              <a:t>自动构造工具，如 </a:t>
            </a:r>
            <a:r>
              <a:rPr lang="en-US" altLang="en-US" sz="2400" b="1">
                <a:latin typeface="宋体" charset="-122"/>
              </a:rPr>
              <a:t>lex  yacc</a:t>
            </a:r>
            <a:endParaRPr lang="en-US" altLang="zh-CN" sz="2400" b="1">
              <a:latin typeface="宋体" charset="-122"/>
            </a:endParaRP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zh-CN" altLang="en-US" sz="2400" b="1">
                <a:latin typeface="宋体" charset="-122"/>
              </a:rPr>
              <a:t>编译基础设施（多源语言多目标机体系结构的编译程序构造和编译技术研究平台）</a:t>
            </a:r>
          </a:p>
        </p:txBody>
      </p:sp>
    </p:spTree>
  </p:cSld>
  <p:clrMapOvr>
    <a:masterClrMapping/>
  </p:clrMapOvr>
  <p:transition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321" name="灯片编号占位符 5"/>
          <p:cNvSpPr>
            <a:spLocks noGrp="1"/>
          </p:cNvSpPr>
          <p:nvPr>
            <p:ph type="sldNum" sz="quarter" idx="10"/>
          </p:nvPr>
        </p:nvSpPr>
        <p:spPr bwMode="auto">
          <a:xfrm>
            <a:off x="6629400" y="6477000"/>
            <a:ext cx="2133600" cy="244475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altLang="zh-CN"/>
          </a:p>
          <a:p>
            <a:endParaRPr lang="en-US" altLang="zh-CN"/>
          </a:p>
        </p:txBody>
      </p:sp>
      <p:sp>
        <p:nvSpPr>
          <p:cNvPr id="223322" name="Freeform 2"/>
          <p:cNvSpPr>
            <a:spLocks/>
          </p:cNvSpPr>
          <p:nvPr/>
        </p:nvSpPr>
        <p:spPr bwMode="auto">
          <a:xfrm>
            <a:off x="2232025" y="4054475"/>
            <a:ext cx="1379538" cy="111125"/>
          </a:xfrm>
          <a:custGeom>
            <a:avLst/>
            <a:gdLst>
              <a:gd name="T0" fmla="*/ 875805305 w 2173"/>
              <a:gd name="T1" fmla="*/ 0 h 174"/>
              <a:gd name="T2" fmla="*/ 781090827 w 2173"/>
              <a:gd name="T3" fmla="*/ 28143364 h 174"/>
              <a:gd name="T4" fmla="*/ 683555058 w 2173"/>
              <a:gd name="T5" fmla="*/ 50984024 h 174"/>
              <a:gd name="T6" fmla="*/ 588841056 w 2173"/>
              <a:gd name="T7" fmla="*/ 65259750 h 174"/>
              <a:gd name="T8" fmla="*/ 491305287 w 2173"/>
              <a:gd name="T9" fmla="*/ 70969912 h 174"/>
              <a:gd name="T10" fmla="*/ 393769519 w 2173"/>
              <a:gd name="T11" fmla="*/ 70969912 h 174"/>
              <a:gd name="T12" fmla="*/ 295831173 w 2173"/>
              <a:gd name="T13" fmla="*/ 65259750 h 174"/>
              <a:gd name="T14" fmla="*/ 198295405 w 2173"/>
              <a:gd name="T15" fmla="*/ 50984024 h 174"/>
              <a:gd name="T16" fmla="*/ 100759596 w 2173"/>
              <a:gd name="T17" fmla="*/ 28143364 h 174"/>
              <a:gd name="T18" fmla="*/ 0 w 2173"/>
              <a:gd name="T19" fmla="*/ 0 h 174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2173"/>
              <a:gd name="T31" fmla="*/ 0 h 174"/>
              <a:gd name="T32" fmla="*/ 2173 w 2173"/>
              <a:gd name="T33" fmla="*/ 174 h 174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2173" h="174">
                <a:moveTo>
                  <a:pt x="2173" y="0"/>
                </a:moveTo>
                <a:lnTo>
                  <a:pt x="1938" y="69"/>
                </a:lnTo>
                <a:lnTo>
                  <a:pt x="1696" y="125"/>
                </a:lnTo>
                <a:lnTo>
                  <a:pt x="1461" y="160"/>
                </a:lnTo>
                <a:lnTo>
                  <a:pt x="1219" y="174"/>
                </a:lnTo>
                <a:lnTo>
                  <a:pt x="977" y="174"/>
                </a:lnTo>
                <a:lnTo>
                  <a:pt x="734" y="160"/>
                </a:lnTo>
                <a:lnTo>
                  <a:pt x="492" y="125"/>
                </a:lnTo>
                <a:lnTo>
                  <a:pt x="250" y="69"/>
                </a:lnTo>
                <a:lnTo>
                  <a:pt x="0" y="0"/>
                </a:lnTo>
              </a:path>
            </a:pathLst>
          </a:custGeom>
          <a:noFill/>
          <a:ln w="508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23323" name="Freeform 3"/>
          <p:cNvSpPr>
            <a:spLocks/>
          </p:cNvSpPr>
          <p:nvPr/>
        </p:nvSpPr>
        <p:spPr bwMode="auto">
          <a:xfrm>
            <a:off x="2232025" y="4237038"/>
            <a:ext cx="1379538" cy="111125"/>
          </a:xfrm>
          <a:custGeom>
            <a:avLst/>
            <a:gdLst>
              <a:gd name="T0" fmla="*/ 875805305 w 2173"/>
              <a:gd name="T1" fmla="*/ 0 h 174"/>
              <a:gd name="T2" fmla="*/ 781090827 w 2173"/>
              <a:gd name="T3" fmla="*/ 28143364 h 174"/>
              <a:gd name="T4" fmla="*/ 683555058 w 2173"/>
              <a:gd name="T5" fmla="*/ 50984024 h 174"/>
              <a:gd name="T6" fmla="*/ 588841056 w 2173"/>
              <a:gd name="T7" fmla="*/ 65259750 h 174"/>
              <a:gd name="T8" fmla="*/ 491305287 w 2173"/>
              <a:gd name="T9" fmla="*/ 70969912 h 174"/>
              <a:gd name="T10" fmla="*/ 393769519 w 2173"/>
              <a:gd name="T11" fmla="*/ 70969912 h 174"/>
              <a:gd name="T12" fmla="*/ 295831173 w 2173"/>
              <a:gd name="T13" fmla="*/ 65259750 h 174"/>
              <a:gd name="T14" fmla="*/ 198295405 w 2173"/>
              <a:gd name="T15" fmla="*/ 50984024 h 174"/>
              <a:gd name="T16" fmla="*/ 100759596 w 2173"/>
              <a:gd name="T17" fmla="*/ 28143364 h 174"/>
              <a:gd name="T18" fmla="*/ 0 w 2173"/>
              <a:gd name="T19" fmla="*/ 0 h 174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2173"/>
              <a:gd name="T31" fmla="*/ 0 h 174"/>
              <a:gd name="T32" fmla="*/ 2173 w 2173"/>
              <a:gd name="T33" fmla="*/ 174 h 174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2173" h="174">
                <a:moveTo>
                  <a:pt x="2173" y="0"/>
                </a:moveTo>
                <a:lnTo>
                  <a:pt x="1938" y="69"/>
                </a:lnTo>
                <a:lnTo>
                  <a:pt x="1696" y="125"/>
                </a:lnTo>
                <a:lnTo>
                  <a:pt x="1461" y="160"/>
                </a:lnTo>
                <a:lnTo>
                  <a:pt x="1219" y="174"/>
                </a:lnTo>
                <a:lnTo>
                  <a:pt x="977" y="174"/>
                </a:lnTo>
                <a:lnTo>
                  <a:pt x="734" y="160"/>
                </a:lnTo>
                <a:lnTo>
                  <a:pt x="492" y="125"/>
                </a:lnTo>
                <a:lnTo>
                  <a:pt x="250" y="69"/>
                </a:lnTo>
                <a:lnTo>
                  <a:pt x="0" y="0"/>
                </a:lnTo>
              </a:path>
            </a:pathLst>
          </a:custGeom>
          <a:noFill/>
          <a:ln w="508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223320" name="Object 88"/>
          <p:cNvGraphicFramePr>
            <a:graphicFrameLocks noChangeAspect="1"/>
          </p:cNvGraphicFramePr>
          <p:nvPr/>
        </p:nvGraphicFramePr>
        <p:xfrm>
          <a:off x="457200" y="1066800"/>
          <a:ext cx="8027988" cy="4689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3416" name="文档" r:id="rId3" imgW="9945624" imgH="5809488" progId="">
                  <p:embed/>
                </p:oleObj>
              </mc:Choice>
              <mc:Fallback>
                <p:oleObj name="文档" r:id="rId3" imgW="9945624" imgH="5809488" progId="">
                  <p:embed/>
                  <p:pic>
                    <p:nvPicPr>
                      <p:cNvPr id="0" name="Picture 8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1066800"/>
                        <a:ext cx="8027988" cy="4689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3324" name="Rectangle 5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381000" y="304800"/>
            <a:ext cx="8229600" cy="2238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eaLnBrk="1" hangingPunct="1"/>
            <a:r>
              <a:rPr lang="zh-CN" altLang="en-US" sz="2800">
                <a:latin typeface="微软雅黑" pitchFamily="34" charset="-122"/>
                <a:ea typeface="微软雅黑" pitchFamily="34" charset="-122"/>
              </a:rPr>
              <a:t>嵌入式系统开发环境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257" name="灯片编号占位符 5"/>
          <p:cNvSpPr>
            <a:spLocks noGrp="1"/>
          </p:cNvSpPr>
          <p:nvPr>
            <p:ph type="sldNum" sz="quarter" idx="10"/>
          </p:nvPr>
        </p:nvSpPr>
        <p:spPr bwMode="auto">
          <a:xfrm>
            <a:off x="6629400" y="6477000"/>
            <a:ext cx="2133600" cy="244475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altLang="zh-CN"/>
          </a:p>
          <a:p>
            <a:endParaRPr lang="en-US" altLang="zh-CN"/>
          </a:p>
        </p:txBody>
      </p:sp>
      <p:sp>
        <p:nvSpPr>
          <p:cNvPr id="224258" name="AutoShape 2"/>
          <p:cNvSpPr>
            <a:spLocks noChangeArrowheads="1"/>
          </p:cNvSpPr>
          <p:nvPr/>
        </p:nvSpPr>
        <p:spPr bwMode="auto">
          <a:xfrm>
            <a:off x="5486400" y="4206875"/>
            <a:ext cx="2743200" cy="838200"/>
          </a:xfrm>
          <a:prstGeom prst="parallelogram">
            <a:avLst>
              <a:gd name="adj" fmla="val 81818"/>
            </a:avLst>
          </a:prstGeom>
          <a:solidFill>
            <a:srgbClr val="CCFFCC"/>
          </a:solidFill>
          <a:ln w="9525" cap="rnd">
            <a:solidFill>
              <a:schemeClr val="bg2"/>
            </a:solidFill>
            <a:prstDash val="sysDot"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zh-CN" altLang="zh-CN" sz="3600">
              <a:solidFill>
                <a:srgbClr val="002060"/>
              </a:solidFill>
              <a:latin typeface="Tahoma" pitchFamily="34" charset="0"/>
              <a:ea typeface="黑体" pitchFamily="49" charset="-122"/>
            </a:endParaRPr>
          </a:p>
        </p:txBody>
      </p:sp>
      <p:sp>
        <p:nvSpPr>
          <p:cNvPr id="224259" name="AutoShape 3"/>
          <p:cNvSpPr>
            <a:spLocks noChangeArrowheads="1"/>
          </p:cNvSpPr>
          <p:nvPr/>
        </p:nvSpPr>
        <p:spPr bwMode="auto">
          <a:xfrm>
            <a:off x="1143000" y="4206875"/>
            <a:ext cx="3429000" cy="838200"/>
          </a:xfrm>
          <a:prstGeom prst="parallelogram">
            <a:avLst>
              <a:gd name="adj" fmla="val 102273"/>
            </a:avLst>
          </a:prstGeom>
          <a:solidFill>
            <a:srgbClr val="CCFFCC"/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zh-CN" altLang="en-US">
              <a:solidFill>
                <a:srgbClr val="002060"/>
              </a:solidFill>
              <a:ea typeface="微软雅黑" pitchFamily="34" charset="-122"/>
            </a:endParaRPr>
          </a:p>
        </p:txBody>
      </p:sp>
      <p:sp>
        <p:nvSpPr>
          <p:cNvPr id="224260" name="Rectangle 4"/>
          <p:cNvSpPr>
            <a:spLocks noChangeArrowheads="1"/>
          </p:cNvSpPr>
          <p:nvPr/>
        </p:nvSpPr>
        <p:spPr bwMode="auto">
          <a:xfrm>
            <a:off x="152400" y="1066800"/>
            <a:ext cx="8153400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77825">
              <a:lnSpc>
                <a:spcPct val="150000"/>
              </a:lnSpc>
              <a:spcBef>
                <a:spcPct val="10000"/>
              </a:spcBef>
            </a:pPr>
            <a:r>
              <a:rPr lang="zh-CN" altLang="en-US" sz="2400" b="1">
                <a:latin typeface="宋体" charset="-122"/>
              </a:rPr>
              <a:t>    由于目标机指令系统与宿主机的指令系统不同，    编译程序在宿主机</a:t>
            </a:r>
            <a:r>
              <a:rPr lang="en-US" altLang="zh-CN" sz="2400" b="1">
                <a:latin typeface="宋体" charset="-122"/>
              </a:rPr>
              <a:t>A</a:t>
            </a:r>
            <a:r>
              <a:rPr lang="zh-CN" altLang="en-US" sz="2400" b="1">
                <a:latin typeface="宋体" charset="-122"/>
              </a:rPr>
              <a:t>上运行，将应用程序的源程序生成目标机</a:t>
            </a:r>
            <a:r>
              <a:rPr lang="en-US" altLang="zh-CN" sz="2400" b="1">
                <a:latin typeface="宋体" charset="-122"/>
              </a:rPr>
              <a:t>B</a:t>
            </a:r>
            <a:r>
              <a:rPr lang="zh-CN" altLang="en-US" sz="2400" b="1">
                <a:latin typeface="宋体" charset="-122"/>
              </a:rPr>
              <a:t>的代码，这种编译称为交叉编译。</a:t>
            </a:r>
          </a:p>
        </p:txBody>
      </p:sp>
      <p:grpSp>
        <p:nvGrpSpPr>
          <p:cNvPr id="224261" name="Group 5"/>
          <p:cNvGrpSpPr>
            <a:grpSpLocks/>
          </p:cNvGrpSpPr>
          <p:nvPr/>
        </p:nvGrpSpPr>
        <p:grpSpPr bwMode="auto">
          <a:xfrm>
            <a:off x="1905000" y="3276600"/>
            <a:ext cx="2057400" cy="1463675"/>
            <a:chOff x="1056" y="2342"/>
            <a:chExt cx="1296" cy="922"/>
          </a:xfrm>
          <a:noFill/>
        </p:grpSpPr>
        <p:sp>
          <p:nvSpPr>
            <p:cNvPr id="224262" name="Freeform 6"/>
            <p:cNvSpPr>
              <a:spLocks/>
            </p:cNvSpPr>
            <p:nvPr/>
          </p:nvSpPr>
          <p:spPr bwMode="auto">
            <a:xfrm>
              <a:off x="1056" y="2352"/>
              <a:ext cx="1296" cy="912"/>
            </a:xfrm>
            <a:custGeom>
              <a:avLst/>
              <a:gdLst>
                <a:gd name="T0" fmla="*/ 0 w 1296"/>
                <a:gd name="T1" fmla="*/ 0 h 912"/>
                <a:gd name="T2" fmla="*/ 0 w 1296"/>
                <a:gd name="T3" fmla="*/ 384 h 912"/>
                <a:gd name="T4" fmla="*/ 384 w 1296"/>
                <a:gd name="T5" fmla="*/ 384 h 912"/>
                <a:gd name="T6" fmla="*/ 384 w 1296"/>
                <a:gd name="T7" fmla="*/ 912 h 912"/>
                <a:gd name="T8" fmla="*/ 864 w 1296"/>
                <a:gd name="T9" fmla="*/ 912 h 912"/>
                <a:gd name="T10" fmla="*/ 864 w 1296"/>
                <a:gd name="T11" fmla="*/ 384 h 912"/>
                <a:gd name="T12" fmla="*/ 1296 w 1296"/>
                <a:gd name="T13" fmla="*/ 384 h 912"/>
                <a:gd name="T14" fmla="*/ 1296 w 1296"/>
                <a:gd name="T15" fmla="*/ 0 h 912"/>
                <a:gd name="T16" fmla="*/ 0 w 1296"/>
                <a:gd name="T17" fmla="*/ 0 h 9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96" h="912">
                  <a:moveTo>
                    <a:pt x="0" y="0"/>
                  </a:moveTo>
                  <a:lnTo>
                    <a:pt x="0" y="384"/>
                  </a:lnTo>
                  <a:lnTo>
                    <a:pt x="384" y="384"/>
                  </a:lnTo>
                  <a:lnTo>
                    <a:pt x="384" y="912"/>
                  </a:lnTo>
                  <a:lnTo>
                    <a:pt x="864" y="912"/>
                  </a:lnTo>
                  <a:lnTo>
                    <a:pt x="864" y="384"/>
                  </a:lnTo>
                  <a:lnTo>
                    <a:pt x="1296" y="384"/>
                  </a:lnTo>
                  <a:lnTo>
                    <a:pt x="129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 eaLnBrk="0" hangingPunct="0">
                <a:defRPr/>
              </a:pPr>
              <a:endParaRPr lang="zh-CN" altLang="en-US">
                <a:solidFill>
                  <a:srgbClr val="002060"/>
                </a:solidFill>
                <a:ea typeface="微软雅黑" pitchFamily="34" charset="-122"/>
              </a:endParaRPr>
            </a:p>
          </p:txBody>
        </p:sp>
        <p:sp>
          <p:nvSpPr>
            <p:cNvPr id="224263" name="Text Box 7"/>
            <p:cNvSpPr txBox="1">
              <a:spLocks noChangeArrowheads="1"/>
            </p:cNvSpPr>
            <p:nvPr/>
          </p:nvSpPr>
          <p:spPr bwMode="auto">
            <a:xfrm>
              <a:off x="1158" y="2342"/>
              <a:ext cx="276" cy="404"/>
            </a:xfrm>
            <a:prstGeom prst="rect">
              <a:avLst/>
            </a:prstGeom>
            <a:grpFill/>
            <a:ln>
              <a:noFill/>
            </a:ln>
            <a:effectLst/>
          </p:spPr>
          <p:txBody>
            <a:bodyPr wrap="none" anchor="ctr">
              <a:spAutoFit/>
            </a:bodyPr>
            <a:lstStyle/>
            <a:p>
              <a:pPr algn="ctr" eaLnBrk="0" hangingPunct="0">
                <a:spcBef>
                  <a:spcPct val="50000"/>
                </a:spcBef>
                <a:defRPr/>
              </a:pPr>
              <a:r>
                <a:rPr lang="en-US" altLang="zh-CN" sz="3600">
                  <a:solidFill>
                    <a:srgbClr val="002060"/>
                  </a:solidFill>
                  <a:latin typeface="Tahoma" pitchFamily="34" charset="0"/>
                  <a:ea typeface="黑体" pitchFamily="2" charset="-122"/>
                </a:rPr>
                <a:t>S</a:t>
              </a:r>
            </a:p>
          </p:txBody>
        </p:sp>
        <p:sp>
          <p:nvSpPr>
            <p:cNvPr id="224264" name="Text Box 8"/>
            <p:cNvSpPr txBox="1">
              <a:spLocks noChangeArrowheads="1"/>
            </p:cNvSpPr>
            <p:nvPr/>
          </p:nvSpPr>
          <p:spPr bwMode="auto">
            <a:xfrm>
              <a:off x="1928" y="2342"/>
              <a:ext cx="320" cy="404"/>
            </a:xfrm>
            <a:prstGeom prst="rect">
              <a:avLst/>
            </a:prstGeom>
            <a:grpFill/>
            <a:ln>
              <a:noFill/>
            </a:ln>
            <a:effectLst/>
          </p:spPr>
          <p:txBody>
            <a:bodyPr wrap="none" anchor="ctr">
              <a:spAutoFit/>
            </a:bodyPr>
            <a:lstStyle/>
            <a:p>
              <a:pPr algn="ctr" eaLnBrk="0" hangingPunct="0">
                <a:spcBef>
                  <a:spcPct val="50000"/>
                </a:spcBef>
                <a:defRPr/>
              </a:pPr>
              <a:r>
                <a:rPr lang="en-US" altLang="zh-CN" sz="3600">
                  <a:solidFill>
                    <a:srgbClr val="002060"/>
                  </a:solidFill>
                  <a:latin typeface="Tahoma" pitchFamily="34" charset="0"/>
                  <a:ea typeface="黑体" pitchFamily="2" charset="-122"/>
                </a:rPr>
                <a:t>O</a:t>
              </a:r>
            </a:p>
          </p:txBody>
        </p:sp>
        <p:sp>
          <p:nvSpPr>
            <p:cNvPr id="224265" name="Text Box 9"/>
            <p:cNvSpPr txBox="1">
              <a:spLocks noChangeArrowheads="1"/>
            </p:cNvSpPr>
            <p:nvPr/>
          </p:nvSpPr>
          <p:spPr bwMode="auto">
            <a:xfrm>
              <a:off x="1593" y="2822"/>
              <a:ext cx="223" cy="404"/>
            </a:xfrm>
            <a:prstGeom prst="rect">
              <a:avLst/>
            </a:prstGeom>
            <a:grpFill/>
            <a:ln>
              <a:noFill/>
            </a:ln>
            <a:effectLst/>
          </p:spPr>
          <p:txBody>
            <a:bodyPr wrap="none" anchor="ctr">
              <a:spAutoFit/>
            </a:bodyPr>
            <a:lstStyle/>
            <a:p>
              <a:pPr algn="ctr" eaLnBrk="0" hangingPunct="0">
                <a:spcBef>
                  <a:spcPct val="50000"/>
                </a:spcBef>
                <a:defRPr/>
              </a:pPr>
              <a:r>
                <a:rPr lang="en-US" altLang="zh-CN" sz="3600">
                  <a:solidFill>
                    <a:srgbClr val="002060"/>
                  </a:solidFill>
                  <a:latin typeface="Tahoma" pitchFamily="34" charset="0"/>
                  <a:ea typeface="黑体" pitchFamily="2" charset="-122"/>
                </a:rPr>
                <a:t>I</a:t>
              </a:r>
            </a:p>
          </p:txBody>
        </p:sp>
      </p:grpSp>
      <p:sp>
        <p:nvSpPr>
          <p:cNvPr id="2" name="Rectangle 10"/>
          <p:cNvSpPr>
            <a:spLocks noChangeArrowheads="1"/>
          </p:cNvSpPr>
          <p:nvPr/>
        </p:nvSpPr>
        <p:spPr bwMode="auto">
          <a:xfrm>
            <a:off x="6629400" y="3444875"/>
            <a:ext cx="762000" cy="1219200"/>
          </a:xfrm>
          <a:prstGeom prst="rect">
            <a:avLst/>
          </a:prstGeom>
          <a:noFill/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 altLang="zh-CN" sz="3600">
                <a:solidFill>
                  <a:srgbClr val="002060"/>
                </a:solidFill>
                <a:latin typeface="Tahoma" pitchFamily="34" charset="0"/>
                <a:ea typeface="黑体" pitchFamily="49" charset="-122"/>
              </a:rPr>
              <a:t>O</a:t>
            </a:r>
          </a:p>
        </p:txBody>
      </p:sp>
      <p:sp>
        <p:nvSpPr>
          <p:cNvPr id="3" name="Text Box 11"/>
          <p:cNvSpPr txBox="1">
            <a:spLocks noChangeArrowheads="1"/>
          </p:cNvSpPr>
          <p:nvPr/>
        </p:nvSpPr>
        <p:spPr bwMode="auto">
          <a:xfrm>
            <a:off x="1447800" y="4435475"/>
            <a:ext cx="458788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altLang="zh-CN" sz="3600" i="1">
                <a:solidFill>
                  <a:srgbClr val="002060"/>
                </a:solidFill>
                <a:latin typeface="Tahoma" pitchFamily="34" charset="0"/>
                <a:ea typeface="黑体" pitchFamily="49" charset="-122"/>
              </a:rPr>
              <a:t>A</a:t>
            </a:r>
            <a:endParaRPr lang="en-US" altLang="zh-CN" sz="3600">
              <a:solidFill>
                <a:srgbClr val="002060"/>
              </a:solidFill>
              <a:latin typeface="Tahoma" pitchFamily="34" charset="0"/>
              <a:ea typeface="黑体" pitchFamily="49" charset="-122"/>
            </a:endParaRPr>
          </a:p>
        </p:txBody>
      </p:sp>
      <p:sp>
        <p:nvSpPr>
          <p:cNvPr id="4" name="Text Box 12"/>
          <p:cNvSpPr txBox="1">
            <a:spLocks noChangeArrowheads="1"/>
          </p:cNvSpPr>
          <p:nvPr/>
        </p:nvSpPr>
        <p:spPr bwMode="auto">
          <a:xfrm>
            <a:off x="5754688" y="4419600"/>
            <a:ext cx="454025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altLang="zh-CN" sz="3600" i="1">
                <a:solidFill>
                  <a:srgbClr val="002060"/>
                </a:solidFill>
                <a:latin typeface="Tahoma" pitchFamily="34" charset="0"/>
                <a:ea typeface="黑体" pitchFamily="49" charset="-122"/>
              </a:rPr>
              <a:t>B</a:t>
            </a:r>
            <a:endParaRPr lang="en-US" altLang="zh-CN" sz="3600">
              <a:solidFill>
                <a:srgbClr val="002060"/>
              </a:solidFill>
              <a:latin typeface="Tahoma" pitchFamily="34" charset="0"/>
              <a:ea typeface="黑体" pitchFamily="49" charset="-122"/>
            </a:endParaRPr>
          </a:p>
        </p:txBody>
      </p:sp>
      <p:sp>
        <p:nvSpPr>
          <p:cNvPr id="5" name="Rectangle 13"/>
          <p:cNvSpPr>
            <a:spLocks noChangeArrowheads="1"/>
          </p:cNvSpPr>
          <p:nvPr/>
        </p:nvSpPr>
        <p:spPr bwMode="auto">
          <a:xfrm>
            <a:off x="304800" y="152400"/>
            <a:ext cx="77724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zh-CN" altLang="en-US" sz="2800" b="1">
                <a:solidFill>
                  <a:srgbClr val="0000FF"/>
                </a:solidFill>
                <a:latin typeface="宋体" charset="-122"/>
              </a:rPr>
              <a:t>交叉编译程序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610B7C0-BD12-43BF-BE19-9EF0902DCA8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9DD8282-79E9-4DBC-ABB3-20D611E694DB}" type="slidenum">
              <a:rPr lang="en-US" altLang="zh-CN" smtClean="0"/>
              <a:pPr>
                <a:defRPr/>
              </a:pPr>
              <a:t>6</a:t>
            </a:fld>
            <a:endParaRPr lang="en-US" altLang="zh-CN"/>
          </a:p>
          <a:p>
            <a:pPr>
              <a:defRPr/>
            </a:pPr>
            <a:endParaRPr lang="en-US" altLang="zh-CN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C7C2F72-D046-433A-AD59-4E7D38AD59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087" y="990600"/>
            <a:ext cx="8505825" cy="5567362"/>
          </a:xfrm>
          <a:prstGeom prst="rect">
            <a:avLst/>
          </a:prstGeo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A8DB2811-19E7-4A6C-8903-7FD272E773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1725" y="216693"/>
            <a:ext cx="7005638" cy="693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0" hangingPunct="0"/>
            <a:r>
              <a:rPr lang="zh-CN" altLang="en-US" sz="2800" dirty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rPr>
              <a:t>国情教育</a:t>
            </a:r>
            <a:r>
              <a:rPr lang="en-US" altLang="zh-CN" sz="2800" dirty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rPr>
              <a:t>-</a:t>
            </a:r>
            <a:r>
              <a:rPr lang="zh-CN" altLang="en-US" sz="2800" dirty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rPr>
              <a:t>政治思想板块</a:t>
            </a:r>
          </a:p>
        </p:txBody>
      </p:sp>
    </p:spTree>
    <p:extLst>
      <p:ext uri="{BB962C8B-B14F-4D97-AF65-F5344CB8AC3E}">
        <p14:creationId xmlns:p14="http://schemas.microsoft.com/office/powerpoint/2010/main" val="121554361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81" name="灯片编号占位符 3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fld id="{509A9D9A-E541-466A-ADAF-B521294241D8}" type="slidenum">
              <a:rPr lang="en-US" altLang="zh-CN" smtClean="0"/>
              <a:pPr/>
              <a:t>60</a:t>
            </a:fld>
            <a:endParaRPr lang="en-US" altLang="zh-CN"/>
          </a:p>
          <a:p>
            <a:endParaRPr lang="en-US" altLang="zh-CN"/>
          </a:p>
        </p:txBody>
      </p:sp>
      <p:sp>
        <p:nvSpPr>
          <p:cNvPr id="225282" name="Rectangle 2"/>
          <p:cNvSpPr>
            <a:spLocks noChangeArrowheads="1"/>
          </p:cNvSpPr>
          <p:nvPr/>
        </p:nvSpPr>
        <p:spPr bwMode="auto">
          <a:xfrm>
            <a:off x="609600" y="36513"/>
            <a:ext cx="6927850" cy="1030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zh-CN" altLang="en-US" sz="2800" b="1">
                <a:solidFill>
                  <a:srgbClr val="0000FF"/>
                </a:solidFill>
                <a:latin typeface="宋体" charset="-122"/>
              </a:rPr>
              <a:t>一些编译基础设施</a:t>
            </a:r>
          </a:p>
        </p:txBody>
      </p:sp>
      <p:sp>
        <p:nvSpPr>
          <p:cNvPr id="225283" name="Rectangle 3"/>
          <p:cNvSpPr>
            <a:spLocks noChangeArrowheads="1"/>
          </p:cNvSpPr>
          <p:nvPr/>
        </p:nvSpPr>
        <p:spPr bwMode="auto">
          <a:xfrm>
            <a:off x="304800" y="966788"/>
            <a:ext cx="8153400" cy="4824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zh-CN" altLang="en-US" sz="2400" b="1">
                <a:latin typeface="宋体" charset="-122"/>
              </a:rPr>
              <a:t>编译基础设施（</a:t>
            </a:r>
            <a:r>
              <a:rPr lang="en-US" altLang="zh-CN" sz="2400" b="1">
                <a:latin typeface="宋体" charset="-122"/>
              </a:rPr>
              <a:t>Compiler Infrastructure</a:t>
            </a:r>
            <a:r>
              <a:rPr lang="zh-CN" altLang="en-US" sz="2400" b="1">
                <a:latin typeface="宋体" charset="-122"/>
              </a:rPr>
              <a:t>）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altLang="zh-CN" sz="2400" b="1">
                <a:latin typeface="宋体" charset="-122"/>
              </a:rPr>
              <a:t>NCI (National Compiler Infrastructure) project</a:t>
            </a:r>
          </a:p>
          <a:p>
            <a:pPr marL="1143000" lvl="2" indent="-228600">
              <a:spcBef>
                <a:spcPct val="20000"/>
              </a:spcBef>
              <a:buFontTx/>
              <a:buChar char="•"/>
            </a:pPr>
            <a:r>
              <a:rPr lang="en-US" altLang="zh-CN" sz="2400" b="1">
                <a:latin typeface="宋体" charset="-122"/>
              </a:rPr>
              <a:t> SUIF     (Stanford University) </a:t>
            </a:r>
            <a:endParaRPr lang="en-US" altLang="zh-CN" sz="2400" b="1" i="1">
              <a:latin typeface="宋体" charset="-122"/>
            </a:endParaRPr>
          </a:p>
          <a:p>
            <a:pPr marL="1143000" lvl="2" indent="-228600">
              <a:spcBef>
                <a:spcPct val="20000"/>
              </a:spcBef>
              <a:buFontTx/>
              <a:buChar char="•"/>
            </a:pPr>
            <a:r>
              <a:rPr lang="en-US" altLang="zh-CN" sz="2400" b="1">
                <a:latin typeface="宋体" charset="-122"/>
              </a:rPr>
              <a:t>  Zephyr (Virginia University and Princeton University ) </a:t>
            </a:r>
            <a:endParaRPr lang="en-US" altLang="zh-CN" sz="2400" b="1" i="1">
              <a:latin typeface="宋体" charset="-122"/>
            </a:endParaRP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altLang="zh-CN" sz="2400" b="1">
                <a:latin typeface="宋体" charset="-122"/>
              </a:rPr>
              <a:t>Trimaran compiler infrastructure</a:t>
            </a:r>
          </a:p>
          <a:p>
            <a:pPr marL="1143000" lvl="2" indent="-228600">
              <a:spcBef>
                <a:spcPct val="20000"/>
              </a:spcBef>
              <a:buFontTx/>
              <a:buChar char="•"/>
            </a:pPr>
            <a:r>
              <a:rPr lang="en-US" altLang="zh-CN" sz="2400" b="1">
                <a:latin typeface="宋体" charset="-122"/>
              </a:rPr>
              <a:t> IMPACT          (UIUC ) </a:t>
            </a:r>
            <a:endParaRPr lang="en-US" altLang="zh-CN" sz="2400" b="1" i="1">
              <a:latin typeface="宋体" charset="-122"/>
            </a:endParaRPr>
          </a:p>
          <a:p>
            <a:pPr marL="1143000" lvl="2" indent="-228600">
              <a:spcBef>
                <a:spcPct val="20000"/>
              </a:spcBef>
              <a:buFontTx/>
              <a:buChar char="•"/>
            </a:pPr>
            <a:r>
              <a:rPr lang="en-US" altLang="zh-CN" sz="2400" b="1">
                <a:latin typeface="宋体" charset="-122"/>
              </a:rPr>
              <a:t>  CAR         (Hewlett Packard Laboratories) </a:t>
            </a:r>
            <a:endParaRPr lang="en-US" altLang="zh-CN" sz="2400" b="1" i="1">
              <a:latin typeface="宋体" charset="-122"/>
            </a:endParaRPr>
          </a:p>
          <a:p>
            <a:pPr marL="1143000" lvl="2" indent="-228600">
              <a:spcBef>
                <a:spcPct val="20000"/>
              </a:spcBef>
              <a:buFontTx/>
              <a:buChar char="•"/>
            </a:pPr>
            <a:r>
              <a:rPr lang="en-US" altLang="zh-CN" sz="2400" b="1">
                <a:latin typeface="宋体" charset="-122"/>
              </a:rPr>
              <a:t>  ReaCT-ILP      (NYU and GIT) </a:t>
            </a:r>
            <a:endParaRPr lang="en-US" altLang="zh-CN" sz="2400" b="1" i="1">
              <a:latin typeface="宋体" charset="-122"/>
            </a:endParaRP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altLang="zh-CN" sz="2400" b="1">
                <a:latin typeface="宋体" charset="-122"/>
              </a:rPr>
              <a:t>GCC</a:t>
            </a:r>
          </a:p>
          <a:p>
            <a:pPr marL="1143000" lvl="2" indent="-228600">
              <a:spcBef>
                <a:spcPct val="20000"/>
              </a:spcBef>
              <a:buFontTx/>
              <a:buChar char="•"/>
            </a:pPr>
            <a:r>
              <a:rPr lang="en-US" altLang="zh-CN" sz="2400" b="1">
                <a:latin typeface="宋体" charset="-122"/>
              </a:rPr>
              <a:t> GNU project , everyone can get and maintain freely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05" name="灯片编号占位符 3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fld id="{73FAA213-5154-4317-9487-70D020869EB4}" type="slidenum">
              <a:rPr lang="en-US" altLang="zh-CN" smtClean="0"/>
              <a:pPr/>
              <a:t>61</a:t>
            </a:fld>
            <a:endParaRPr lang="en-US" altLang="zh-CN"/>
          </a:p>
          <a:p>
            <a:endParaRPr lang="en-US" altLang="zh-CN"/>
          </a:p>
        </p:txBody>
      </p:sp>
      <p:sp>
        <p:nvSpPr>
          <p:cNvPr id="226306" name="Rectangle 3"/>
          <p:cNvSpPr>
            <a:spLocks noChangeArrowheads="1"/>
          </p:cNvSpPr>
          <p:nvPr/>
        </p:nvSpPr>
        <p:spPr bwMode="auto">
          <a:xfrm>
            <a:off x="-304800" y="6096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altLang="zh-CN" sz="2800" b="1">
                <a:solidFill>
                  <a:srgbClr val="0000FF"/>
                </a:solidFill>
                <a:latin typeface="宋体" charset="-122"/>
              </a:rPr>
              <a:t>     1.4.1 PL/0</a:t>
            </a:r>
            <a:r>
              <a:rPr lang="zh-CN" altLang="en-US" sz="2800" b="1">
                <a:solidFill>
                  <a:srgbClr val="0000FF"/>
                </a:solidFill>
                <a:latin typeface="宋体" charset="-122"/>
              </a:rPr>
              <a:t>语言</a:t>
            </a:r>
          </a:p>
        </p:txBody>
      </p:sp>
      <p:pic>
        <p:nvPicPr>
          <p:cNvPr id="226307" name="Picture 11"/>
          <p:cNvPicPr>
            <a:picLocks noChangeAspect="1" noChangeArrowheads="1"/>
          </p:cNvPicPr>
          <p:nvPr/>
        </p:nvPicPr>
        <p:blipFill>
          <a:blip r:embed="rId2"/>
          <a:srcRect l="37440" t="38571" r="36082" b="14462"/>
          <a:stretch>
            <a:fillRect/>
          </a:stretch>
        </p:blipFill>
        <p:spPr bwMode="auto">
          <a:xfrm>
            <a:off x="990600" y="1447800"/>
            <a:ext cx="7345363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6308" name="Rectangle 3"/>
          <p:cNvSpPr>
            <a:spLocks noChangeArrowheads="1"/>
          </p:cNvSpPr>
          <p:nvPr/>
        </p:nvSpPr>
        <p:spPr bwMode="auto">
          <a:xfrm>
            <a:off x="-304800" y="-762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altLang="zh-CN" sz="2800" b="1">
                <a:solidFill>
                  <a:srgbClr val="0000FF"/>
                </a:solidFill>
                <a:latin typeface="宋体" charset="-122"/>
              </a:rPr>
              <a:t>     1.4 PL/0</a:t>
            </a:r>
            <a:r>
              <a:rPr lang="zh-CN" altLang="en-US" sz="2800" b="1">
                <a:solidFill>
                  <a:srgbClr val="0000FF"/>
                </a:solidFill>
                <a:latin typeface="宋体" charset="-122"/>
              </a:rPr>
              <a:t>语言编译系统</a:t>
            </a:r>
          </a:p>
        </p:txBody>
      </p:sp>
    </p:spTree>
  </p:cSld>
  <p:clrMapOvr>
    <a:masterClrMapping/>
  </p:clrMapOvr>
  <p:transition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329" name="灯片编号占位符 3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fld id="{DF5C7BEA-A400-4293-A6C8-6CAFECB1F3FD}" type="slidenum">
              <a:rPr lang="en-US" altLang="zh-CN" smtClean="0"/>
              <a:pPr/>
              <a:t>62</a:t>
            </a:fld>
            <a:endParaRPr lang="en-US" altLang="zh-CN"/>
          </a:p>
          <a:p>
            <a:endParaRPr lang="en-US" altLang="zh-CN"/>
          </a:p>
        </p:txBody>
      </p:sp>
      <p:sp>
        <p:nvSpPr>
          <p:cNvPr id="227330" name="Rectangle 3"/>
          <p:cNvSpPr>
            <a:spLocks noChangeArrowheads="1"/>
          </p:cNvSpPr>
          <p:nvPr/>
        </p:nvSpPr>
        <p:spPr bwMode="auto">
          <a:xfrm>
            <a:off x="-304800" y="-762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altLang="zh-CN" sz="2800" b="1">
                <a:solidFill>
                  <a:srgbClr val="0000FF"/>
                </a:solidFill>
                <a:latin typeface="宋体" charset="-122"/>
              </a:rPr>
              <a:t>     1.4 .1 PL/0</a:t>
            </a:r>
            <a:r>
              <a:rPr lang="zh-CN" altLang="en-US" sz="2800" b="1">
                <a:solidFill>
                  <a:srgbClr val="0000FF"/>
                </a:solidFill>
                <a:latin typeface="宋体" charset="-122"/>
              </a:rPr>
              <a:t>语言</a:t>
            </a: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611188" y="952500"/>
            <a:ext cx="7772400" cy="11430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zh-CN" altLang="en-US" sz="3200" b="1" kern="0">
                <a:latin typeface="宋体" pitchFamily="2" charset="-122"/>
                <a:ea typeface="+mj-ea"/>
                <a:cs typeface="+mj-cs"/>
              </a:rPr>
              <a:t>程序示例</a:t>
            </a:r>
            <a:r>
              <a:rPr lang="en-US" altLang="zh-CN" sz="3200" b="1" kern="0">
                <a:latin typeface="宋体" pitchFamily="2" charset="-122"/>
                <a:ea typeface="+mj-ea"/>
                <a:cs typeface="+mj-cs"/>
              </a:rPr>
              <a:t>:</a:t>
            </a:r>
            <a:endParaRPr lang="zh-CN" altLang="en-US" sz="3200" b="1" kern="0" dirty="0">
              <a:latin typeface="宋体" pitchFamily="2" charset="-122"/>
              <a:ea typeface="+mj-ea"/>
              <a:cs typeface="+mj-cs"/>
            </a:endParaRP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>
          <a:xfrm>
            <a:off x="3581400" y="914400"/>
            <a:ext cx="4248150" cy="5181600"/>
          </a:xfrm>
          <a:prstGeom prst="rect">
            <a:avLst/>
          </a:prstGeom>
        </p:spPr>
        <p:txBody>
          <a:bodyPr/>
          <a:lstStyle/>
          <a:p>
            <a:pPr marL="742950" lvl="1" indent="-285750">
              <a:spcBef>
                <a:spcPts val="0"/>
              </a:spcBef>
              <a:defRPr/>
            </a:pPr>
            <a:r>
              <a:rPr lang="en-US" altLang="zh-CN" sz="2200" b="1" kern="0" dirty="0">
                <a:latin typeface="Times New Roman" pitchFamily="18" charset="0"/>
                <a:ea typeface="+mn-ea"/>
                <a:cs typeface="Times New Roman" pitchFamily="18" charset="0"/>
              </a:rPr>
              <a:t>const   a=10;</a:t>
            </a:r>
          </a:p>
          <a:p>
            <a:pPr marL="742950" lvl="1" indent="-285750">
              <a:spcBef>
                <a:spcPts val="0"/>
              </a:spcBef>
              <a:defRPr/>
            </a:pPr>
            <a:r>
              <a:rPr lang="en-US" altLang="zh-CN" sz="2200" b="1" kern="0" dirty="0" err="1">
                <a:latin typeface="Times New Roman" pitchFamily="18" charset="0"/>
                <a:ea typeface="+mn-ea"/>
                <a:cs typeface="Times New Roman" pitchFamily="18" charset="0"/>
              </a:rPr>
              <a:t>var</a:t>
            </a:r>
            <a:r>
              <a:rPr lang="en-US" altLang="zh-CN" sz="2200" b="1" kern="0" dirty="0">
                <a:latin typeface="Times New Roman" pitchFamily="18" charset="0"/>
                <a:ea typeface="+mn-ea"/>
                <a:cs typeface="Times New Roman" pitchFamily="18" charset="0"/>
              </a:rPr>
              <a:t>      b, c;</a:t>
            </a:r>
          </a:p>
          <a:p>
            <a:pPr marL="742950" lvl="1" indent="-285750">
              <a:spcBef>
                <a:spcPts val="0"/>
              </a:spcBef>
              <a:defRPr/>
            </a:pPr>
            <a:r>
              <a:rPr lang="en-US" altLang="zh-CN" sz="2200" b="1" kern="0" dirty="0">
                <a:latin typeface="Times New Roman" pitchFamily="18" charset="0"/>
                <a:ea typeface="+mn-ea"/>
                <a:cs typeface="Times New Roman" pitchFamily="18" charset="0"/>
              </a:rPr>
              <a:t>procedure  p;</a:t>
            </a:r>
          </a:p>
          <a:p>
            <a:pPr marL="742950" lvl="1" indent="-285750">
              <a:spcBef>
                <a:spcPts val="0"/>
              </a:spcBef>
              <a:defRPr/>
            </a:pPr>
            <a:r>
              <a:rPr lang="en-US" altLang="zh-CN" sz="2200" b="1" kern="0" dirty="0">
                <a:latin typeface="Times New Roman" pitchFamily="18" charset="0"/>
                <a:ea typeface="+mn-ea"/>
                <a:cs typeface="Times New Roman" pitchFamily="18" charset="0"/>
              </a:rPr>
              <a:t>       const  a=20</a:t>
            </a:r>
            <a:r>
              <a:rPr lang="zh-CN" altLang="en-US" sz="2200" b="1" kern="0" dirty="0">
                <a:latin typeface="Times New Roman" pitchFamily="18" charset="0"/>
                <a:ea typeface="+mn-ea"/>
                <a:cs typeface="Times New Roman" pitchFamily="18" charset="0"/>
              </a:rPr>
              <a:t>；</a:t>
            </a:r>
            <a:endParaRPr lang="en-US" altLang="zh-CN" sz="2200" b="1" kern="0" dirty="0">
              <a:latin typeface="Times New Roman" pitchFamily="18" charset="0"/>
              <a:ea typeface="+mn-ea"/>
              <a:cs typeface="Times New Roman" pitchFamily="18" charset="0"/>
            </a:endParaRPr>
          </a:p>
          <a:p>
            <a:pPr marL="742950" lvl="1" indent="-285750">
              <a:spcBef>
                <a:spcPts val="0"/>
              </a:spcBef>
              <a:defRPr/>
            </a:pPr>
            <a:r>
              <a:rPr lang="en-US" altLang="zh-CN" sz="2200" b="1" kern="0" dirty="0">
                <a:latin typeface="Times New Roman" pitchFamily="18" charset="0"/>
                <a:ea typeface="+mn-ea"/>
                <a:cs typeface="Times New Roman" pitchFamily="18" charset="0"/>
              </a:rPr>
              <a:t>       </a:t>
            </a:r>
            <a:r>
              <a:rPr lang="en-US" altLang="zh-CN" sz="2200" b="1" kern="0" dirty="0" err="1">
                <a:latin typeface="Times New Roman" pitchFamily="18" charset="0"/>
                <a:ea typeface="+mn-ea"/>
                <a:cs typeface="Times New Roman" pitchFamily="18" charset="0"/>
              </a:rPr>
              <a:t>var</a:t>
            </a:r>
            <a:r>
              <a:rPr lang="en-US" altLang="zh-CN" sz="2200" b="1" kern="0" dirty="0">
                <a:latin typeface="Times New Roman" pitchFamily="18" charset="0"/>
                <a:ea typeface="+mn-ea"/>
                <a:cs typeface="Times New Roman" pitchFamily="18" charset="0"/>
              </a:rPr>
              <a:t> c;</a:t>
            </a:r>
          </a:p>
          <a:p>
            <a:pPr marL="742950" lvl="1" indent="-285750">
              <a:spcBef>
                <a:spcPts val="0"/>
              </a:spcBef>
              <a:defRPr/>
            </a:pPr>
            <a:r>
              <a:rPr lang="en-US" altLang="zh-CN" sz="2200" b="1" kern="0" dirty="0">
                <a:latin typeface="Times New Roman" pitchFamily="18" charset="0"/>
                <a:ea typeface="+mn-ea"/>
                <a:cs typeface="Times New Roman" pitchFamily="18" charset="0"/>
              </a:rPr>
              <a:t>	   begin </a:t>
            </a:r>
          </a:p>
          <a:p>
            <a:pPr marL="742950" lvl="1" indent="-285750">
              <a:spcBef>
                <a:spcPts val="0"/>
              </a:spcBef>
              <a:defRPr/>
            </a:pPr>
            <a:r>
              <a:rPr lang="en-US" altLang="zh-CN" sz="2200" b="1" kern="0" dirty="0">
                <a:latin typeface="Times New Roman" pitchFamily="18" charset="0"/>
                <a:ea typeface="+mn-ea"/>
                <a:cs typeface="Times New Roman" pitchFamily="18" charset="0"/>
              </a:rPr>
              <a:t>			c:=5;</a:t>
            </a:r>
          </a:p>
          <a:p>
            <a:pPr marL="742950" lvl="1" indent="-285750">
              <a:spcBef>
                <a:spcPts val="0"/>
              </a:spcBef>
              <a:defRPr/>
            </a:pPr>
            <a:r>
              <a:rPr lang="en-US" altLang="zh-CN" sz="2200" b="1" kern="0" dirty="0">
                <a:latin typeface="Times New Roman" pitchFamily="18" charset="0"/>
                <a:ea typeface="+mn-ea"/>
                <a:cs typeface="Times New Roman" pitchFamily="18" charset="0"/>
              </a:rPr>
              <a:t>			b:=a*10+c;</a:t>
            </a:r>
          </a:p>
          <a:p>
            <a:pPr marL="742950" lvl="1" indent="-285750">
              <a:spcBef>
                <a:spcPts val="0"/>
              </a:spcBef>
              <a:defRPr/>
            </a:pPr>
            <a:r>
              <a:rPr lang="en-US" altLang="zh-CN" sz="2200" b="1" kern="0" dirty="0">
                <a:latin typeface="Times New Roman" pitchFamily="18" charset="0"/>
                <a:ea typeface="+mn-ea"/>
                <a:cs typeface="Times New Roman" pitchFamily="18" charset="0"/>
              </a:rPr>
              <a:t>       end;</a:t>
            </a:r>
          </a:p>
          <a:p>
            <a:pPr marL="742950" lvl="1" indent="-285750">
              <a:spcBef>
                <a:spcPts val="0"/>
              </a:spcBef>
              <a:defRPr/>
            </a:pPr>
            <a:r>
              <a:rPr lang="en-US" altLang="zh-CN" sz="2200" b="1" kern="0" dirty="0">
                <a:latin typeface="Times New Roman" pitchFamily="18" charset="0"/>
                <a:ea typeface="+mn-ea"/>
                <a:cs typeface="Times New Roman" pitchFamily="18" charset="0"/>
              </a:rPr>
              <a:t>begin</a:t>
            </a:r>
          </a:p>
          <a:p>
            <a:pPr marL="742950" lvl="1" indent="-285750">
              <a:spcBef>
                <a:spcPts val="0"/>
              </a:spcBef>
              <a:defRPr/>
            </a:pPr>
            <a:r>
              <a:rPr lang="en-US" altLang="zh-CN" sz="2200" b="1" kern="0" dirty="0">
                <a:latin typeface="Times New Roman" pitchFamily="18" charset="0"/>
                <a:ea typeface="+mn-ea"/>
                <a:cs typeface="Times New Roman" pitchFamily="18" charset="0"/>
              </a:rPr>
              <a:t>    read(c);</a:t>
            </a:r>
          </a:p>
          <a:p>
            <a:pPr marL="742950" lvl="1" indent="-285750">
              <a:spcBef>
                <a:spcPts val="0"/>
              </a:spcBef>
              <a:defRPr/>
            </a:pPr>
            <a:r>
              <a:rPr lang="en-US" altLang="zh-CN" sz="2200" b="1" kern="0" dirty="0">
                <a:latin typeface="Times New Roman" pitchFamily="18" charset="0"/>
                <a:ea typeface="+mn-ea"/>
                <a:cs typeface="Times New Roman" pitchFamily="18" charset="0"/>
              </a:rPr>
              <a:t>	call p;</a:t>
            </a:r>
          </a:p>
          <a:p>
            <a:pPr marL="742950" lvl="1" indent="-285750">
              <a:spcBef>
                <a:spcPts val="0"/>
              </a:spcBef>
              <a:defRPr/>
            </a:pPr>
            <a:r>
              <a:rPr lang="en-US" altLang="zh-CN" sz="2200" b="1" kern="0" dirty="0">
                <a:latin typeface="Times New Roman" pitchFamily="18" charset="0"/>
                <a:ea typeface="+mn-ea"/>
                <a:cs typeface="Times New Roman" pitchFamily="18" charset="0"/>
              </a:rPr>
              <a:t>    write(b);</a:t>
            </a:r>
          </a:p>
          <a:p>
            <a:pPr marL="742950" lvl="1" indent="-285750">
              <a:spcBef>
                <a:spcPts val="0"/>
              </a:spcBef>
              <a:defRPr/>
            </a:pPr>
            <a:r>
              <a:rPr lang="en-US" altLang="zh-CN" sz="2200" b="1" kern="0" dirty="0">
                <a:latin typeface="Times New Roman" pitchFamily="18" charset="0"/>
                <a:ea typeface="+mn-ea"/>
                <a:cs typeface="Times New Roman" pitchFamily="18" charset="0"/>
              </a:rPr>
              <a:t>    write(c);</a:t>
            </a:r>
          </a:p>
          <a:p>
            <a:pPr marL="742950" lvl="1" indent="-285750">
              <a:spcBef>
                <a:spcPts val="0"/>
              </a:spcBef>
              <a:defRPr/>
            </a:pPr>
            <a:r>
              <a:rPr lang="en-US" altLang="zh-CN" sz="2200" b="1" kern="0" dirty="0">
                <a:latin typeface="Times New Roman" pitchFamily="18" charset="0"/>
                <a:ea typeface="+mn-ea"/>
                <a:cs typeface="Times New Roman" pitchFamily="18" charset="0"/>
              </a:rPr>
              <a:t>end. </a:t>
            </a:r>
          </a:p>
        </p:txBody>
      </p:sp>
    </p:spTree>
  </p:cSld>
  <p:clrMapOvr>
    <a:masterClrMapping/>
  </p:clrMapOvr>
  <p:transition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353" name="灯片编号占位符 3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fld id="{8478DD2A-1247-4E88-A27E-68262CF938AB}" type="slidenum">
              <a:rPr lang="en-US" altLang="zh-CN" smtClean="0"/>
              <a:pPr/>
              <a:t>63</a:t>
            </a:fld>
            <a:endParaRPr lang="en-US" altLang="zh-CN"/>
          </a:p>
          <a:p>
            <a:endParaRPr lang="en-US" altLang="zh-CN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381000" y="1143000"/>
            <a:ext cx="8137525" cy="1657350"/>
          </a:xfrm>
          <a:prstGeom prst="rect">
            <a:avLst/>
          </a:prstGeom>
        </p:spPr>
        <p:txBody>
          <a:bodyPr/>
          <a:lstStyle/>
          <a:p>
            <a:pPr marL="342900" indent="-342900">
              <a:spcBef>
                <a:spcPct val="20000"/>
              </a:spcBef>
              <a:defRPr/>
            </a:pPr>
            <a:r>
              <a:rPr lang="en-US" altLang="zh-CN" sz="2400" b="1" kern="0" dirty="0">
                <a:latin typeface="+mn-ea"/>
                <a:ea typeface="+mn-ea"/>
              </a:rPr>
              <a:t>		PL/0</a:t>
            </a:r>
            <a:r>
              <a:rPr lang="zh-CN" altLang="en-US" sz="2400" b="1" kern="0" dirty="0">
                <a:latin typeface="+mn-ea"/>
                <a:ea typeface="+mn-ea"/>
              </a:rPr>
              <a:t>的编译程序采用一趟扫描方式，将其源程序翻译成的目标程序为假想栈式计算机的汇编语言，该汇编语言与计算机无关，再提供汇编语言的解释程序，解释执行目标程序。</a:t>
            </a:r>
            <a:endParaRPr lang="zh-CN" altLang="zh-CN" sz="2400" b="1" kern="0" dirty="0">
              <a:latin typeface="+mn-ea"/>
              <a:ea typeface="+mn-ea"/>
            </a:endParaRPr>
          </a:p>
        </p:txBody>
      </p:sp>
      <p:pic>
        <p:nvPicPr>
          <p:cNvPr id="228355" name="Picture 5"/>
          <p:cNvPicPr>
            <a:picLocks noChangeAspect="1" noChangeArrowheads="1"/>
          </p:cNvPicPr>
          <p:nvPr/>
        </p:nvPicPr>
        <p:blipFill>
          <a:blip r:embed="rId2"/>
          <a:srcRect l="27943" t="41953" r="29723" b="31470"/>
          <a:stretch>
            <a:fillRect/>
          </a:stretch>
        </p:blipFill>
        <p:spPr bwMode="auto">
          <a:xfrm>
            <a:off x="812800" y="2605088"/>
            <a:ext cx="7669213" cy="3167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8356" name="Rectangle 3"/>
          <p:cNvSpPr>
            <a:spLocks noChangeArrowheads="1"/>
          </p:cNvSpPr>
          <p:nvPr/>
        </p:nvSpPr>
        <p:spPr bwMode="auto">
          <a:xfrm>
            <a:off x="-304800" y="-762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altLang="zh-CN" sz="2800" b="1">
                <a:solidFill>
                  <a:srgbClr val="0000FF"/>
                </a:solidFill>
                <a:latin typeface="宋体" charset="-122"/>
              </a:rPr>
              <a:t>     1.4.2 PL/0</a:t>
            </a:r>
            <a:r>
              <a:rPr lang="zh-CN" altLang="en-US" sz="2800" b="1">
                <a:solidFill>
                  <a:srgbClr val="0000FF"/>
                </a:solidFill>
                <a:latin typeface="宋体" charset="-122"/>
              </a:rPr>
              <a:t>语言编译系统构成</a:t>
            </a:r>
          </a:p>
        </p:txBody>
      </p:sp>
    </p:spTree>
  </p:cSld>
  <p:clrMapOvr>
    <a:masterClrMapping/>
  </p:clrMapOvr>
  <p:transition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377" name="Picture 2"/>
          <p:cNvPicPr>
            <a:picLocks noChangeAspect="1" noChangeArrowheads="1"/>
          </p:cNvPicPr>
          <p:nvPr/>
        </p:nvPicPr>
        <p:blipFill>
          <a:blip r:embed="rId2"/>
          <a:srcRect l="31055" t="23438" r="36673" b="6860"/>
          <a:stretch>
            <a:fillRect/>
          </a:stretch>
        </p:blipFill>
        <p:spPr bwMode="auto">
          <a:xfrm>
            <a:off x="2773363" y="990600"/>
            <a:ext cx="5761037" cy="5075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9378" name="灯片编号占位符 3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fld id="{7AA8C2E3-02B5-46C7-9456-5C26E523E69C}" type="slidenum">
              <a:rPr lang="en-US" altLang="zh-CN" smtClean="0"/>
              <a:pPr/>
              <a:t>64</a:t>
            </a:fld>
            <a:endParaRPr lang="en-US" altLang="zh-CN"/>
          </a:p>
          <a:p>
            <a:endParaRPr lang="en-US" altLang="zh-CN"/>
          </a:p>
        </p:txBody>
      </p:sp>
      <p:sp>
        <p:nvSpPr>
          <p:cNvPr id="229379" name="Rectangle 3"/>
          <p:cNvSpPr>
            <a:spLocks noChangeArrowheads="1"/>
          </p:cNvSpPr>
          <p:nvPr/>
        </p:nvSpPr>
        <p:spPr bwMode="auto">
          <a:xfrm>
            <a:off x="-304800" y="-762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altLang="zh-CN" sz="2800" b="1">
                <a:solidFill>
                  <a:srgbClr val="0000FF"/>
                </a:solidFill>
                <a:latin typeface="宋体" charset="-122"/>
              </a:rPr>
              <a:t>     1.4.2 PL/0</a:t>
            </a:r>
            <a:r>
              <a:rPr lang="zh-CN" altLang="en-US" sz="2800" b="1">
                <a:solidFill>
                  <a:srgbClr val="0000FF"/>
                </a:solidFill>
                <a:latin typeface="宋体" charset="-122"/>
              </a:rPr>
              <a:t>语言编译系统</a:t>
            </a: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>
          <a:xfrm>
            <a:off x="0" y="1009650"/>
            <a:ext cx="3429000" cy="1657350"/>
          </a:xfrm>
          <a:prstGeom prst="rect">
            <a:avLst/>
          </a:prstGeom>
        </p:spPr>
        <p:txBody>
          <a:bodyPr/>
          <a:lstStyle/>
          <a:p>
            <a:pPr marL="342900" indent="-342900">
              <a:spcBef>
                <a:spcPct val="20000"/>
              </a:spcBef>
              <a:defRPr/>
            </a:pPr>
            <a:r>
              <a:rPr lang="en-US" altLang="zh-CN" sz="2400" b="1" kern="0" dirty="0">
                <a:latin typeface="宋体" pitchFamily="2" charset="-122"/>
                <a:ea typeface="+mn-ea"/>
              </a:rPr>
              <a:t>	</a:t>
            </a:r>
            <a:r>
              <a:rPr lang="zh-CN" altLang="en-US" sz="2400" b="1" kern="0" dirty="0">
                <a:latin typeface="宋体" pitchFamily="2" charset="-122"/>
                <a:ea typeface="+mn-ea"/>
              </a:rPr>
              <a:t>语法语义分析</a:t>
            </a:r>
            <a:r>
              <a:rPr lang="en-US" altLang="zh-CN" sz="2400" b="1" kern="0" dirty="0">
                <a:latin typeface="宋体" pitchFamily="2" charset="-122"/>
                <a:ea typeface="+mn-ea"/>
              </a:rPr>
              <a:t>BLOCK</a:t>
            </a:r>
            <a:r>
              <a:rPr lang="zh-CN" altLang="en-US" sz="2400" b="1" kern="0" dirty="0">
                <a:latin typeface="宋体" pitchFamily="2" charset="-122"/>
                <a:ea typeface="+mn-ea"/>
              </a:rPr>
              <a:t>是整个编译程序的核心。</a:t>
            </a:r>
            <a:endParaRPr lang="zh-CN" altLang="zh-CN" sz="2400" b="1" kern="0" dirty="0">
              <a:latin typeface="宋体" pitchFamily="2" charset="-122"/>
              <a:ea typeface="+mn-ea"/>
            </a:endParaRPr>
          </a:p>
        </p:txBody>
      </p:sp>
    </p:spTree>
  </p:cSld>
  <p:clrMapOvr>
    <a:masterClrMapping/>
  </p:clrMapOvr>
  <p:transition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01" name="灯片编号占位符 3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fld id="{006BE5E7-8B30-4F4A-B900-B75FBB8E39F1}" type="slidenum">
              <a:rPr lang="en-US" altLang="zh-CN" smtClean="0"/>
              <a:pPr/>
              <a:t>65</a:t>
            </a:fld>
            <a:endParaRPr lang="en-US" altLang="zh-CN"/>
          </a:p>
          <a:p>
            <a:endParaRPr lang="en-US" altLang="zh-CN"/>
          </a:p>
        </p:txBody>
      </p:sp>
      <p:sp>
        <p:nvSpPr>
          <p:cNvPr id="230402" name="Rectangle 3"/>
          <p:cNvSpPr>
            <a:spLocks noChangeArrowheads="1"/>
          </p:cNvSpPr>
          <p:nvPr/>
        </p:nvSpPr>
        <p:spPr bwMode="auto">
          <a:xfrm>
            <a:off x="-304800" y="-762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altLang="zh-CN" sz="2800" b="1">
                <a:solidFill>
                  <a:srgbClr val="0000FF"/>
                </a:solidFill>
                <a:latin typeface="宋体" charset="-122"/>
              </a:rPr>
              <a:t>     1.4 PL/0</a:t>
            </a:r>
            <a:r>
              <a:rPr lang="zh-CN" altLang="en-US" sz="2800" b="1">
                <a:solidFill>
                  <a:srgbClr val="0000FF"/>
                </a:solidFill>
                <a:latin typeface="宋体" charset="-122"/>
              </a:rPr>
              <a:t>语言词法分析</a:t>
            </a:r>
          </a:p>
        </p:txBody>
      </p:sp>
      <p:sp>
        <p:nvSpPr>
          <p:cNvPr id="12" name="Rectangle 3"/>
          <p:cNvSpPr txBox="1">
            <a:spLocks noChangeArrowheads="1"/>
          </p:cNvSpPr>
          <p:nvPr/>
        </p:nvSpPr>
        <p:spPr>
          <a:xfrm>
            <a:off x="381000" y="1219200"/>
            <a:ext cx="8137525" cy="3746500"/>
          </a:xfrm>
          <a:prstGeom prst="rect">
            <a:avLst/>
          </a:prstGeom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  <a:defRPr/>
            </a:pPr>
            <a:r>
              <a:rPr lang="en-US" altLang="zh-CN" sz="2400" b="1" kern="0" dirty="0">
                <a:latin typeface="宋体" pitchFamily="2" charset="-122"/>
                <a:ea typeface="宋体" pitchFamily="2" charset="-122"/>
              </a:rPr>
              <a:t>		GETSYM</a:t>
            </a:r>
            <a:r>
              <a:rPr lang="zh-CN" altLang="en-US" sz="2400" b="1" kern="0" dirty="0">
                <a:latin typeface="宋体" pitchFamily="2" charset="-122"/>
                <a:ea typeface="宋体" pitchFamily="2" charset="-122"/>
              </a:rPr>
              <a:t>：词法分析程序是一个独立的过程，每次调用能获取一个单词，通过</a:t>
            </a:r>
            <a:r>
              <a:rPr lang="en-US" altLang="zh-CN" sz="2400" b="1" kern="0" dirty="0">
                <a:latin typeface="宋体" pitchFamily="2" charset="-122"/>
                <a:ea typeface="宋体" pitchFamily="2" charset="-122"/>
              </a:rPr>
              <a:t>3</a:t>
            </a:r>
            <a:r>
              <a:rPr lang="zh-CN" altLang="en-US" sz="2400" b="1" kern="0" dirty="0">
                <a:latin typeface="宋体" pitchFamily="2" charset="-122"/>
                <a:ea typeface="宋体" pitchFamily="2" charset="-122"/>
              </a:rPr>
              <a:t>个全程量变量传递结果：</a:t>
            </a:r>
            <a:endParaRPr lang="en-US" altLang="zh-CN" sz="2400" b="1" kern="0" dirty="0">
              <a:latin typeface="宋体" pitchFamily="2" charset="-122"/>
              <a:ea typeface="宋体" pitchFamily="2" charset="-122"/>
            </a:endParaRPr>
          </a:p>
          <a:p>
            <a:pPr marL="342900" indent="-342900">
              <a:spcBef>
                <a:spcPct val="20000"/>
              </a:spcBef>
              <a:defRPr/>
            </a:pPr>
            <a:r>
              <a:rPr lang="en-US" altLang="zh-CN" sz="2400" b="1" kern="0" dirty="0">
                <a:latin typeface="宋体" pitchFamily="2" charset="-122"/>
                <a:ea typeface="宋体" pitchFamily="2" charset="-122"/>
              </a:rPr>
              <a:t>      SYM       </a:t>
            </a:r>
            <a:r>
              <a:rPr lang="zh-CN" altLang="en-US" sz="2400" b="1" kern="0" dirty="0">
                <a:latin typeface="宋体" pitchFamily="2" charset="-122"/>
                <a:ea typeface="宋体" pitchFamily="2" charset="-122"/>
              </a:rPr>
              <a:t>存放单词的种类；</a:t>
            </a:r>
            <a:endParaRPr lang="en-US" altLang="zh-CN" sz="2400" b="1" kern="0" dirty="0">
              <a:latin typeface="宋体" pitchFamily="2" charset="-122"/>
              <a:ea typeface="宋体" pitchFamily="2" charset="-122"/>
            </a:endParaRPr>
          </a:p>
          <a:p>
            <a:pPr marL="342900" indent="-342900">
              <a:spcBef>
                <a:spcPct val="20000"/>
              </a:spcBef>
              <a:defRPr/>
            </a:pPr>
            <a:r>
              <a:rPr lang="en-US" altLang="zh-CN" sz="2400" b="1" kern="0" dirty="0">
                <a:latin typeface="宋体" pitchFamily="2" charset="-122"/>
                <a:ea typeface="宋体" pitchFamily="2" charset="-122"/>
              </a:rPr>
              <a:t>      ID        </a:t>
            </a:r>
            <a:r>
              <a:rPr lang="zh-CN" altLang="en-US" sz="2400" b="1" kern="0" dirty="0">
                <a:latin typeface="宋体" pitchFamily="2" charset="-122"/>
                <a:ea typeface="宋体" pitchFamily="2" charset="-122"/>
              </a:rPr>
              <a:t>存放用户定义的标识符的值；</a:t>
            </a:r>
            <a:endParaRPr lang="en-US" altLang="zh-CN" sz="2400" b="1" kern="0" dirty="0">
              <a:latin typeface="宋体" pitchFamily="2" charset="-122"/>
              <a:ea typeface="宋体" pitchFamily="2" charset="-122"/>
            </a:endParaRPr>
          </a:p>
          <a:p>
            <a:pPr marL="342900" indent="-342900">
              <a:spcBef>
                <a:spcPct val="20000"/>
              </a:spcBef>
              <a:defRPr/>
            </a:pPr>
            <a:r>
              <a:rPr lang="en-US" altLang="zh-CN" sz="2400" b="1" kern="0" dirty="0">
                <a:latin typeface="宋体" pitchFamily="2" charset="-122"/>
                <a:ea typeface="宋体" pitchFamily="2" charset="-122"/>
              </a:rPr>
              <a:t>      NUM       </a:t>
            </a:r>
            <a:r>
              <a:rPr lang="zh-CN" altLang="en-US" sz="2400" b="1" kern="0" dirty="0">
                <a:latin typeface="宋体" pitchFamily="2" charset="-122"/>
                <a:ea typeface="宋体" pitchFamily="2" charset="-122"/>
              </a:rPr>
              <a:t>存放用户定义的常数。</a:t>
            </a:r>
            <a:endParaRPr lang="en-US" altLang="zh-CN" sz="2400" b="1" kern="0" dirty="0">
              <a:latin typeface="宋体" pitchFamily="2" charset="-122"/>
              <a:ea typeface="宋体" pitchFamily="2" charset="-122"/>
            </a:endParaRPr>
          </a:p>
          <a:p>
            <a:pPr marL="342900" indent="-342900">
              <a:spcBef>
                <a:spcPct val="20000"/>
              </a:spcBef>
              <a:defRPr/>
            </a:pPr>
            <a:endParaRPr lang="en-US" altLang="zh-CN" sz="2400" b="1" kern="0" dirty="0">
              <a:latin typeface="宋体" pitchFamily="2" charset="-122"/>
              <a:ea typeface="宋体" pitchFamily="2" charset="-122"/>
            </a:endParaRPr>
          </a:p>
          <a:p>
            <a:pPr marL="342900" indent="-342900">
              <a:spcBef>
                <a:spcPct val="20000"/>
              </a:spcBef>
              <a:defRPr/>
            </a:pPr>
            <a:r>
              <a:rPr lang="en-US" altLang="zh-CN" sz="2400" b="1" kern="0" dirty="0">
                <a:latin typeface="宋体" pitchFamily="2" charset="-122"/>
                <a:ea typeface="宋体" pitchFamily="2" charset="-122"/>
              </a:rPr>
              <a:t>  </a:t>
            </a:r>
            <a:r>
              <a:rPr lang="zh-CN" altLang="en-US" sz="2400" b="1" kern="0" dirty="0">
                <a:latin typeface="宋体" pitchFamily="2" charset="-122"/>
                <a:ea typeface="宋体" pitchFamily="2" charset="-122"/>
              </a:rPr>
              <a:t>单词种类：</a:t>
            </a:r>
            <a:endParaRPr lang="en-US" altLang="zh-CN" sz="2400" b="1" kern="0" dirty="0">
              <a:latin typeface="宋体" pitchFamily="2" charset="-122"/>
              <a:ea typeface="宋体" pitchFamily="2" charset="-122"/>
            </a:endParaRPr>
          </a:p>
          <a:p>
            <a:pPr marL="342900" indent="-342900">
              <a:spcBef>
                <a:spcPct val="20000"/>
              </a:spcBef>
              <a:defRPr/>
            </a:pPr>
            <a:r>
              <a:rPr lang="en-US" altLang="zh-CN" sz="2400" b="1" kern="0" dirty="0">
                <a:latin typeface="宋体" pitchFamily="2" charset="-122"/>
                <a:ea typeface="宋体" pitchFamily="2" charset="-122"/>
              </a:rPr>
              <a:t> 		</a:t>
            </a:r>
            <a:r>
              <a:rPr lang="zh-CN" altLang="en-US" sz="2400" b="1" kern="0" dirty="0">
                <a:latin typeface="宋体" pitchFamily="2" charset="-122"/>
                <a:ea typeface="宋体" pitchFamily="2" charset="-122"/>
              </a:rPr>
              <a:t>基本字、运算符、标识符、常数，界符。</a:t>
            </a:r>
            <a:endParaRPr lang="en-US" altLang="zh-CN" sz="2400" b="1" kern="0" dirty="0">
              <a:latin typeface="宋体" pitchFamily="2" charset="-122"/>
              <a:ea typeface="宋体" pitchFamily="2" charset="-122"/>
            </a:endParaRPr>
          </a:p>
          <a:p>
            <a:pPr marL="342900" indent="-342900">
              <a:spcBef>
                <a:spcPct val="20000"/>
              </a:spcBef>
              <a:defRPr/>
            </a:pPr>
            <a:endParaRPr lang="zh-CN" altLang="zh-CN" sz="2400" b="1" kern="0" dirty="0">
              <a:latin typeface="宋体" pitchFamily="2" charset="-122"/>
              <a:ea typeface="宋体" pitchFamily="2" charset="-122"/>
            </a:endParaRPr>
          </a:p>
        </p:txBody>
      </p:sp>
    </p:spTree>
  </p:cSld>
  <p:clrMapOvr>
    <a:masterClrMapping/>
  </p:clrMapOvr>
  <p:transition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425" name="灯片编号占位符 3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fld id="{ACA15832-0A69-4F51-B8A3-89E6FA3559AA}" type="slidenum">
              <a:rPr lang="en-US" altLang="zh-CN" smtClean="0"/>
              <a:pPr/>
              <a:t>66</a:t>
            </a:fld>
            <a:endParaRPr lang="en-US" altLang="zh-CN"/>
          </a:p>
          <a:p>
            <a:endParaRPr lang="en-US" altLang="zh-CN"/>
          </a:p>
        </p:txBody>
      </p:sp>
      <p:sp>
        <p:nvSpPr>
          <p:cNvPr id="231426" name="Rectangle 3"/>
          <p:cNvSpPr>
            <a:spLocks noChangeArrowheads="1"/>
          </p:cNvSpPr>
          <p:nvPr/>
        </p:nvSpPr>
        <p:spPr bwMode="auto">
          <a:xfrm>
            <a:off x="-304800" y="-762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altLang="zh-CN" sz="2800" b="1">
                <a:solidFill>
                  <a:srgbClr val="0000FF"/>
                </a:solidFill>
                <a:latin typeface="宋体" charset="-122"/>
              </a:rPr>
              <a:t>     1.4 PL/0</a:t>
            </a:r>
            <a:r>
              <a:rPr lang="zh-CN" altLang="en-US" sz="2800" b="1">
                <a:solidFill>
                  <a:srgbClr val="0000FF"/>
                </a:solidFill>
                <a:latin typeface="宋体" charset="-122"/>
              </a:rPr>
              <a:t>语言词法分析</a:t>
            </a:r>
          </a:p>
        </p:txBody>
      </p:sp>
      <p:pic>
        <p:nvPicPr>
          <p:cNvPr id="231427" name="Picture 5"/>
          <p:cNvPicPr>
            <a:picLocks noChangeAspect="1" noChangeArrowheads="1"/>
          </p:cNvPicPr>
          <p:nvPr/>
        </p:nvPicPr>
        <p:blipFill>
          <a:blip r:embed="rId2"/>
          <a:srcRect l="34962" t="21274" r="37044" b="14236"/>
          <a:stretch>
            <a:fillRect/>
          </a:stretch>
        </p:blipFill>
        <p:spPr bwMode="auto">
          <a:xfrm>
            <a:off x="228600" y="914400"/>
            <a:ext cx="8305800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449" name="灯片编号占位符 3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fld id="{2CFCFE7F-3572-430C-A899-103170509461}" type="slidenum">
              <a:rPr lang="en-US" altLang="zh-CN" smtClean="0"/>
              <a:pPr/>
              <a:t>67</a:t>
            </a:fld>
            <a:endParaRPr lang="en-US" altLang="zh-CN"/>
          </a:p>
          <a:p>
            <a:endParaRPr lang="en-US" altLang="zh-CN"/>
          </a:p>
        </p:txBody>
      </p:sp>
      <p:sp>
        <p:nvSpPr>
          <p:cNvPr id="232450" name="Rectangle 3"/>
          <p:cNvSpPr>
            <a:spLocks noChangeArrowheads="1"/>
          </p:cNvSpPr>
          <p:nvPr/>
        </p:nvSpPr>
        <p:spPr bwMode="auto">
          <a:xfrm>
            <a:off x="-304800" y="-762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altLang="zh-CN" sz="2800" b="1">
                <a:solidFill>
                  <a:srgbClr val="0000FF"/>
                </a:solidFill>
                <a:latin typeface="宋体" charset="-122"/>
              </a:rPr>
              <a:t>     1.4 PL/0</a:t>
            </a:r>
            <a:r>
              <a:rPr lang="zh-CN" altLang="en-US" sz="2800" b="1">
                <a:solidFill>
                  <a:srgbClr val="0000FF"/>
                </a:solidFill>
                <a:latin typeface="宋体" charset="-122"/>
              </a:rPr>
              <a:t>语言语法分析</a:t>
            </a: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>
          <a:xfrm>
            <a:off x="304800" y="1125538"/>
            <a:ext cx="8137525" cy="3817937"/>
          </a:xfrm>
          <a:prstGeom prst="rect">
            <a:avLst/>
          </a:prstGeom>
        </p:spPr>
        <p:txBody>
          <a:bodyPr/>
          <a:lstStyle/>
          <a:p>
            <a:pPr marL="342900" indent="-342900">
              <a:spcBef>
                <a:spcPct val="20000"/>
              </a:spcBef>
              <a:defRPr/>
            </a:pPr>
            <a:r>
              <a:rPr lang="en-US" altLang="zh-CN" sz="2400" b="1" kern="0" dirty="0">
                <a:latin typeface="宋体" pitchFamily="2" charset="-122"/>
                <a:ea typeface="宋体" pitchFamily="2" charset="-122"/>
              </a:rPr>
              <a:t>		</a:t>
            </a:r>
            <a:r>
              <a:rPr lang="zh-CN" altLang="en-US" sz="2400" b="1" kern="0" dirty="0">
                <a:latin typeface="宋体" pitchFamily="2" charset="-122"/>
                <a:ea typeface="宋体" pitchFamily="2" charset="-122"/>
              </a:rPr>
              <a:t>采用的是递归下降的语法分析（第</a:t>
            </a:r>
            <a:r>
              <a:rPr lang="en-US" altLang="zh-CN" sz="2400" b="1" kern="0" dirty="0">
                <a:latin typeface="宋体" pitchFamily="2" charset="-122"/>
                <a:ea typeface="宋体" pitchFamily="2" charset="-122"/>
              </a:rPr>
              <a:t>5</a:t>
            </a:r>
            <a:r>
              <a:rPr lang="zh-CN" altLang="en-US" sz="2400" b="1" kern="0" dirty="0">
                <a:latin typeface="宋体" pitchFamily="2" charset="-122"/>
                <a:ea typeface="宋体" pitchFamily="2" charset="-122"/>
              </a:rPr>
              <a:t>章介绍）。对应每一个非终结符定义一个子程序。</a:t>
            </a:r>
            <a:endParaRPr lang="en-US" altLang="zh-CN" sz="2400" b="1" kern="0" dirty="0">
              <a:latin typeface="宋体" pitchFamily="2" charset="-122"/>
              <a:ea typeface="宋体" pitchFamily="2" charset="-122"/>
            </a:endParaRPr>
          </a:p>
          <a:p>
            <a:pPr marL="342900" indent="-342900">
              <a:spcBef>
                <a:spcPct val="20000"/>
              </a:spcBef>
              <a:defRPr/>
            </a:pPr>
            <a:r>
              <a:rPr lang="zh-CN" altLang="en-US" sz="2400" b="1" kern="0" dirty="0">
                <a:latin typeface="宋体" pitchFamily="2" charset="-122"/>
                <a:ea typeface="宋体" pitchFamily="2" charset="-122"/>
              </a:rPr>
              <a:t>（</a:t>
            </a:r>
            <a:r>
              <a:rPr lang="en-US" altLang="zh-CN" sz="2400" b="1" kern="0" dirty="0">
                <a:latin typeface="宋体" pitchFamily="2" charset="-122"/>
                <a:ea typeface="宋体" pitchFamily="2" charset="-122"/>
              </a:rPr>
              <a:t>1</a:t>
            </a:r>
            <a:r>
              <a:rPr lang="zh-CN" altLang="en-US" sz="2400" b="1" kern="0" dirty="0">
                <a:latin typeface="宋体" pitchFamily="2" charset="-122"/>
                <a:ea typeface="宋体" pitchFamily="2" charset="-122"/>
              </a:rPr>
              <a:t>）说明部分的处理</a:t>
            </a:r>
            <a:endParaRPr lang="en-US" altLang="zh-CN" sz="2400" b="1" kern="0" dirty="0">
              <a:latin typeface="宋体" pitchFamily="2" charset="-122"/>
              <a:ea typeface="宋体" pitchFamily="2" charset="-122"/>
            </a:endParaRPr>
          </a:p>
          <a:p>
            <a:pPr marL="342900" indent="-342900">
              <a:spcBef>
                <a:spcPct val="20000"/>
              </a:spcBef>
              <a:defRPr/>
            </a:pPr>
            <a:r>
              <a:rPr lang="en-US" altLang="zh-CN" sz="2400" b="1" kern="0" dirty="0">
                <a:latin typeface="宋体" pitchFamily="2" charset="-122"/>
                <a:ea typeface="宋体" pitchFamily="2" charset="-122"/>
              </a:rPr>
              <a:t>     	</a:t>
            </a:r>
            <a:r>
              <a:rPr lang="zh-CN" altLang="en-US" sz="2400" b="1" kern="0" dirty="0">
                <a:latin typeface="宋体" pitchFamily="2" charset="-122"/>
                <a:ea typeface="宋体" pitchFamily="2" charset="-122"/>
              </a:rPr>
              <a:t>使用一个结构（记录）数组</a:t>
            </a:r>
            <a:r>
              <a:rPr lang="en-US" altLang="zh-CN" sz="2400" b="1" kern="0" dirty="0">
                <a:latin typeface="宋体" pitchFamily="2" charset="-122"/>
                <a:ea typeface="宋体" pitchFamily="2" charset="-122"/>
              </a:rPr>
              <a:t>TABLE</a:t>
            </a:r>
            <a:r>
              <a:rPr lang="zh-CN" altLang="en-US" sz="2400" b="1" kern="0" dirty="0">
                <a:latin typeface="宋体" pitchFamily="2" charset="-122"/>
                <a:ea typeface="宋体" pitchFamily="2" charset="-122"/>
              </a:rPr>
              <a:t>记录每个常量，变量和过程的信息。规定主程序的层号为第</a:t>
            </a:r>
            <a:r>
              <a:rPr lang="en-US" altLang="zh-CN" sz="2400" b="1" kern="0" dirty="0">
                <a:latin typeface="宋体" pitchFamily="2" charset="-122"/>
                <a:ea typeface="宋体" pitchFamily="2" charset="-122"/>
              </a:rPr>
              <a:t>0</a:t>
            </a:r>
            <a:r>
              <a:rPr lang="zh-CN" altLang="en-US" sz="2400" b="1" kern="0" dirty="0">
                <a:latin typeface="宋体" pitchFamily="2" charset="-122"/>
                <a:ea typeface="宋体" pitchFamily="2" charset="-122"/>
              </a:rPr>
              <a:t>层，主程序中定义的过程的层号为第</a:t>
            </a:r>
            <a:r>
              <a:rPr lang="en-US" altLang="zh-CN" sz="2400" b="1" kern="0" dirty="0">
                <a:latin typeface="宋体" pitchFamily="2" charset="-122"/>
                <a:ea typeface="宋体" pitchFamily="2" charset="-122"/>
              </a:rPr>
              <a:t>1</a:t>
            </a:r>
            <a:r>
              <a:rPr lang="zh-CN" altLang="en-US" sz="2400" b="1" kern="0" dirty="0">
                <a:latin typeface="宋体" pitchFamily="2" charset="-122"/>
                <a:ea typeface="宋体" pitchFamily="2" charset="-122"/>
              </a:rPr>
              <a:t>层。</a:t>
            </a:r>
            <a:r>
              <a:rPr lang="en-US" altLang="zh-CN" sz="2400" b="1" kern="0" dirty="0">
                <a:latin typeface="宋体" pitchFamily="2" charset="-122"/>
                <a:ea typeface="宋体" pitchFamily="2" charset="-122"/>
              </a:rPr>
              <a:t>PL/0</a:t>
            </a:r>
            <a:r>
              <a:rPr lang="zh-CN" altLang="en-US" sz="2400" b="1" kern="0" dirty="0">
                <a:latin typeface="宋体" pitchFamily="2" charset="-122"/>
                <a:ea typeface="宋体" pitchFamily="2" charset="-122"/>
              </a:rPr>
              <a:t>最多允许</a:t>
            </a:r>
            <a:r>
              <a:rPr lang="en-US" altLang="zh-CN" sz="2400" b="1" kern="0" dirty="0">
                <a:latin typeface="宋体" pitchFamily="2" charset="-122"/>
                <a:ea typeface="宋体" pitchFamily="2" charset="-122"/>
              </a:rPr>
              <a:t>3</a:t>
            </a:r>
            <a:r>
              <a:rPr lang="zh-CN" altLang="en-US" sz="2400" b="1" kern="0" dirty="0">
                <a:latin typeface="宋体" pitchFamily="2" charset="-122"/>
                <a:ea typeface="宋体" pitchFamily="2" charset="-122"/>
              </a:rPr>
              <a:t>层。</a:t>
            </a:r>
            <a:endParaRPr lang="en-US" altLang="zh-CN" sz="2400" b="1" kern="0" dirty="0">
              <a:latin typeface="宋体" pitchFamily="2" charset="-122"/>
              <a:ea typeface="宋体" pitchFamily="2" charset="-122"/>
            </a:endParaRPr>
          </a:p>
          <a:p>
            <a:pPr marL="342900" indent="-342900">
              <a:spcBef>
                <a:spcPct val="20000"/>
              </a:spcBef>
              <a:defRPr/>
            </a:pPr>
            <a:r>
              <a:rPr lang="en-US" altLang="zh-CN" sz="2400" b="1" kern="0" dirty="0">
                <a:latin typeface="宋体" pitchFamily="2" charset="-122"/>
                <a:ea typeface="宋体" pitchFamily="2" charset="-122"/>
              </a:rPr>
              <a:t>		TABLE</a:t>
            </a:r>
            <a:r>
              <a:rPr lang="zh-CN" altLang="en-US" sz="2400" b="1" kern="0" dirty="0">
                <a:latin typeface="宋体" pitchFamily="2" charset="-122"/>
                <a:ea typeface="宋体" pitchFamily="2" charset="-122"/>
              </a:rPr>
              <a:t>中记录各常量和变量的属性、层号以及在对应过程中的分配单元的相对地址；</a:t>
            </a:r>
            <a:endParaRPr lang="en-US" altLang="zh-CN" sz="2400" b="1" kern="0" dirty="0">
              <a:latin typeface="宋体" pitchFamily="2" charset="-122"/>
              <a:ea typeface="宋体" pitchFamily="2" charset="-122"/>
            </a:endParaRPr>
          </a:p>
          <a:p>
            <a:pPr marL="342900" indent="-342900">
              <a:spcBef>
                <a:spcPct val="20000"/>
              </a:spcBef>
              <a:defRPr/>
            </a:pPr>
            <a:r>
              <a:rPr lang="en-US" altLang="zh-CN" sz="2400" b="1" kern="0" dirty="0">
                <a:latin typeface="宋体" pitchFamily="2" charset="-122"/>
                <a:ea typeface="宋体" pitchFamily="2" charset="-122"/>
              </a:rPr>
              <a:t>		</a:t>
            </a:r>
            <a:r>
              <a:rPr lang="zh-CN" altLang="en-US" sz="2400" b="1" kern="0" dirty="0">
                <a:latin typeface="宋体" pitchFamily="2" charset="-122"/>
                <a:ea typeface="宋体" pitchFamily="2" charset="-122"/>
              </a:rPr>
              <a:t>对过程的地址部分，当分析到过程的语句时，将语句的起始地址回填。</a:t>
            </a:r>
            <a:endParaRPr lang="en-US" altLang="zh-CN" sz="2400" b="1" kern="0" dirty="0">
              <a:latin typeface="宋体" pitchFamily="2" charset="-122"/>
              <a:ea typeface="宋体" pitchFamily="2" charset="-122"/>
            </a:endParaRPr>
          </a:p>
          <a:p>
            <a:pPr marL="342900" indent="-342900">
              <a:spcBef>
                <a:spcPct val="20000"/>
              </a:spcBef>
              <a:defRPr/>
            </a:pPr>
            <a:r>
              <a:rPr lang="en-US" altLang="zh-CN" sz="2400" b="1" kern="0" dirty="0">
                <a:latin typeface="宋体" pitchFamily="2" charset="-122"/>
                <a:ea typeface="宋体" pitchFamily="2" charset="-122"/>
              </a:rPr>
              <a:t>                TX</a:t>
            </a:r>
            <a:r>
              <a:rPr lang="zh-CN" altLang="en-US" sz="2400" b="1" kern="0" dirty="0">
                <a:latin typeface="宋体" pitchFamily="2" charset="-122"/>
                <a:ea typeface="宋体" pitchFamily="2" charset="-122"/>
              </a:rPr>
              <a:t>为索引表的指针。</a:t>
            </a:r>
            <a:endParaRPr lang="en-US" altLang="zh-CN" sz="2400" b="1" kern="0" dirty="0">
              <a:latin typeface="宋体" pitchFamily="2" charset="-122"/>
              <a:ea typeface="宋体" pitchFamily="2" charset="-122"/>
            </a:endParaRPr>
          </a:p>
          <a:p>
            <a:pPr marL="342900" indent="-342900">
              <a:spcBef>
                <a:spcPct val="20000"/>
              </a:spcBef>
              <a:defRPr/>
            </a:pPr>
            <a:r>
              <a:rPr lang="en-US" altLang="zh-CN" sz="2400" b="1" kern="0" dirty="0">
                <a:latin typeface="宋体" pitchFamily="2" charset="-122"/>
                <a:ea typeface="宋体" pitchFamily="2" charset="-122"/>
              </a:rPr>
              <a:t>		</a:t>
            </a:r>
          </a:p>
          <a:p>
            <a:pPr marL="342900" indent="-342900">
              <a:spcBef>
                <a:spcPct val="20000"/>
              </a:spcBef>
              <a:defRPr/>
            </a:pPr>
            <a:endParaRPr lang="zh-CN" altLang="zh-CN" sz="2400" b="1" kern="0" dirty="0">
              <a:latin typeface="宋体" pitchFamily="2" charset="-122"/>
              <a:ea typeface="宋体" pitchFamily="2" charset="-122"/>
            </a:endParaRPr>
          </a:p>
        </p:txBody>
      </p:sp>
    </p:spTree>
  </p:cSld>
  <p:clrMapOvr>
    <a:masterClrMapping/>
  </p:clrMapOvr>
  <p:transition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73" name="灯片编号占位符 3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fld id="{F313D0A1-EBBB-41CA-A1DF-4608D09E2A26}" type="slidenum">
              <a:rPr lang="en-US" altLang="zh-CN" smtClean="0"/>
              <a:pPr/>
              <a:t>68</a:t>
            </a:fld>
            <a:endParaRPr lang="en-US" altLang="zh-CN"/>
          </a:p>
          <a:p>
            <a:endParaRPr lang="en-US" altLang="zh-CN"/>
          </a:p>
        </p:txBody>
      </p:sp>
      <p:sp>
        <p:nvSpPr>
          <p:cNvPr id="233474" name="Rectangle 3"/>
          <p:cNvSpPr>
            <a:spLocks noChangeArrowheads="1"/>
          </p:cNvSpPr>
          <p:nvPr/>
        </p:nvSpPr>
        <p:spPr bwMode="auto">
          <a:xfrm>
            <a:off x="-304800" y="-762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altLang="zh-CN" sz="2800" b="1">
                <a:solidFill>
                  <a:srgbClr val="0000FF"/>
                </a:solidFill>
                <a:latin typeface="宋体" charset="-122"/>
              </a:rPr>
              <a:t>     1.4 PL/0</a:t>
            </a:r>
            <a:r>
              <a:rPr lang="zh-CN" altLang="en-US" sz="2800" b="1">
                <a:solidFill>
                  <a:srgbClr val="0000FF"/>
                </a:solidFill>
                <a:latin typeface="宋体" charset="-122"/>
              </a:rPr>
              <a:t>语言语法分析</a:t>
            </a:r>
          </a:p>
        </p:txBody>
      </p:sp>
      <p:sp>
        <p:nvSpPr>
          <p:cNvPr id="233475" name="矩形 6"/>
          <p:cNvSpPr>
            <a:spLocks noChangeArrowheads="1"/>
          </p:cNvSpPr>
          <p:nvPr/>
        </p:nvSpPr>
        <p:spPr bwMode="auto">
          <a:xfrm>
            <a:off x="-1371600" y="1066800"/>
            <a:ext cx="7488238" cy="1938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/>
            <a:r>
              <a:rPr lang="zh-CN" altLang="en-US" b="1"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说明语句程序片段：</a:t>
            </a:r>
            <a:endParaRPr lang="en-US" altLang="zh-CN" b="1">
              <a:latin typeface="Times New Roman" pitchFamily="18" charset="0"/>
              <a:ea typeface="微软雅黑" pitchFamily="34" charset="-122"/>
              <a:cs typeface="Times New Roman" pitchFamily="18" charset="0"/>
            </a:endParaRPr>
          </a:p>
          <a:p>
            <a:pPr algn="ctr" eaLnBrk="0" hangingPunct="0"/>
            <a:r>
              <a:rPr lang="en-US" altLang="zh-CN" b="1"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  CONST   A =35, B=49;</a:t>
            </a:r>
          </a:p>
          <a:p>
            <a:pPr algn="ctr" eaLnBrk="0" hangingPunct="0"/>
            <a:r>
              <a:rPr lang="en-US" altLang="zh-CN" b="1"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  VAR        C, D, E;</a:t>
            </a:r>
          </a:p>
          <a:p>
            <a:pPr algn="ctr" eaLnBrk="0" hangingPunct="0"/>
            <a:r>
              <a:rPr lang="en-US" altLang="zh-CN" b="1"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   PROCEDURE    P;</a:t>
            </a:r>
          </a:p>
          <a:p>
            <a:pPr algn="ctr" eaLnBrk="0" hangingPunct="0"/>
            <a:r>
              <a:rPr lang="en-US" altLang="zh-CN" b="1"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                VAR G;</a:t>
            </a:r>
            <a:endParaRPr lang="zh-CN" altLang="en-US" b="1">
              <a:latin typeface="Times New Roman" pitchFamily="18" charset="0"/>
              <a:ea typeface="微软雅黑" pitchFamily="34" charset="-122"/>
              <a:cs typeface="Times New Roman" pitchFamily="18" charset="0"/>
            </a:endParaRPr>
          </a:p>
        </p:txBody>
      </p:sp>
      <p:pic>
        <p:nvPicPr>
          <p:cNvPr id="233476" name="Picture 2"/>
          <p:cNvPicPr>
            <a:picLocks noChangeAspect="1" noChangeArrowheads="1"/>
          </p:cNvPicPr>
          <p:nvPr/>
        </p:nvPicPr>
        <p:blipFill>
          <a:blip r:embed="rId2"/>
          <a:srcRect l="16322" t="51347" r="17821" b="14735"/>
          <a:stretch>
            <a:fillRect/>
          </a:stretch>
        </p:blipFill>
        <p:spPr bwMode="auto">
          <a:xfrm>
            <a:off x="228600" y="2724150"/>
            <a:ext cx="8305800" cy="2925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3477" name="矩形 9"/>
          <p:cNvSpPr>
            <a:spLocks noChangeArrowheads="1"/>
          </p:cNvSpPr>
          <p:nvPr/>
        </p:nvSpPr>
        <p:spPr bwMode="auto">
          <a:xfrm>
            <a:off x="984250" y="5649913"/>
            <a:ext cx="774065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/>
            <a:r>
              <a:rPr lang="zh-CN" altLang="en-US" b="1"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变量等的地址为相对于过程数据区的起始位置的偏移量，初值 </a:t>
            </a:r>
            <a:r>
              <a:rPr lang="en-US" altLang="zh-CN" b="1"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DX:=3</a:t>
            </a:r>
          </a:p>
        </p:txBody>
      </p:sp>
    </p:spTree>
  </p:cSld>
  <p:clrMapOvr>
    <a:masterClrMapping/>
  </p:clrMapOvr>
  <p:transition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497" name="灯片编号占位符 3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fld id="{CE56DB78-7BF0-4547-B869-40DB7BF772FB}" type="slidenum">
              <a:rPr lang="en-US" altLang="zh-CN" smtClean="0"/>
              <a:pPr/>
              <a:t>69</a:t>
            </a:fld>
            <a:endParaRPr lang="en-US" altLang="zh-CN"/>
          </a:p>
          <a:p>
            <a:endParaRPr lang="en-US" altLang="zh-CN"/>
          </a:p>
        </p:txBody>
      </p:sp>
      <p:sp>
        <p:nvSpPr>
          <p:cNvPr id="234498" name="Rectangle 3"/>
          <p:cNvSpPr>
            <a:spLocks noChangeArrowheads="1"/>
          </p:cNvSpPr>
          <p:nvPr/>
        </p:nvSpPr>
        <p:spPr bwMode="auto">
          <a:xfrm>
            <a:off x="-304800" y="-762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altLang="zh-CN" sz="2800" b="1">
                <a:solidFill>
                  <a:srgbClr val="0000FF"/>
                </a:solidFill>
                <a:latin typeface="宋体" charset="-122"/>
              </a:rPr>
              <a:t>     1.4 PL/0</a:t>
            </a:r>
            <a:r>
              <a:rPr lang="zh-CN" altLang="en-US" sz="2800" b="1">
                <a:solidFill>
                  <a:srgbClr val="0000FF"/>
                </a:solidFill>
                <a:latin typeface="宋体" charset="-122"/>
              </a:rPr>
              <a:t>语言语法分析</a:t>
            </a:r>
          </a:p>
        </p:txBody>
      </p:sp>
      <p:sp>
        <p:nvSpPr>
          <p:cNvPr id="8" name="右箭头 7"/>
          <p:cNvSpPr>
            <a:spLocks noChangeArrowheads="1"/>
          </p:cNvSpPr>
          <p:nvPr/>
        </p:nvSpPr>
        <p:spPr bwMode="auto">
          <a:xfrm>
            <a:off x="3024188" y="3865563"/>
            <a:ext cx="598487" cy="477837"/>
          </a:xfrm>
          <a:prstGeom prst="rightArrow">
            <a:avLst>
              <a:gd name="adj1" fmla="val 50000"/>
              <a:gd name="adj2" fmla="val 50024"/>
            </a:avLst>
          </a:prstGeom>
          <a:solidFill>
            <a:srgbClr val="FF3300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r>
              <a:rPr kumimoji="1" lang="en-US" altLang="zh-CN" sz="1200" b="1">
                <a:latin typeface="Tahoma" pitchFamily="34" charset="0"/>
              </a:rPr>
              <a:t>TX1</a:t>
            </a:r>
            <a:endParaRPr kumimoji="1" lang="zh-CN" altLang="en-US" sz="1200" b="1">
              <a:latin typeface="Tahoma" pitchFamily="34" charset="0"/>
            </a:endParaRPr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>
          <a:xfrm>
            <a:off x="144463" y="838200"/>
            <a:ext cx="3024187" cy="4800600"/>
          </a:xfrm>
          <a:prstGeom prst="rect">
            <a:avLst/>
          </a:prstGeom>
        </p:spPr>
        <p:txBody>
          <a:bodyPr/>
          <a:lstStyle/>
          <a:p>
            <a:pPr marL="742950" lvl="1" indent="-285750">
              <a:spcBef>
                <a:spcPts val="0"/>
              </a:spcBef>
              <a:defRPr/>
            </a:pPr>
            <a:r>
              <a:rPr lang="en-US" altLang="zh-CN" sz="2400" b="1" kern="0" dirty="0">
                <a:latin typeface="Times New Roman" pitchFamily="18" charset="0"/>
                <a:ea typeface="+mn-ea"/>
                <a:cs typeface="Times New Roman" pitchFamily="18" charset="0"/>
              </a:rPr>
              <a:t>const   a=10;</a:t>
            </a:r>
          </a:p>
          <a:p>
            <a:pPr marL="742950" lvl="1" indent="-285750">
              <a:spcBef>
                <a:spcPts val="0"/>
              </a:spcBef>
              <a:defRPr/>
            </a:pPr>
            <a:r>
              <a:rPr lang="en-US" altLang="zh-CN" sz="2400" b="1" kern="0" dirty="0" err="1">
                <a:latin typeface="Times New Roman" pitchFamily="18" charset="0"/>
                <a:ea typeface="+mn-ea"/>
                <a:cs typeface="Times New Roman" pitchFamily="18" charset="0"/>
              </a:rPr>
              <a:t>var</a:t>
            </a:r>
            <a:r>
              <a:rPr lang="en-US" altLang="zh-CN" sz="2400" b="1" kern="0" dirty="0">
                <a:latin typeface="Times New Roman" pitchFamily="18" charset="0"/>
                <a:ea typeface="+mn-ea"/>
                <a:cs typeface="Times New Roman" pitchFamily="18" charset="0"/>
              </a:rPr>
              <a:t>      b, c;</a:t>
            </a:r>
          </a:p>
          <a:p>
            <a:pPr marL="742950" lvl="1" indent="-285750">
              <a:spcBef>
                <a:spcPts val="0"/>
              </a:spcBef>
              <a:defRPr/>
            </a:pPr>
            <a:r>
              <a:rPr lang="en-US" altLang="zh-CN" sz="2400" b="1" kern="0" dirty="0">
                <a:latin typeface="Times New Roman" pitchFamily="18" charset="0"/>
                <a:ea typeface="+mn-ea"/>
                <a:cs typeface="Times New Roman" pitchFamily="18" charset="0"/>
              </a:rPr>
              <a:t>procedure  p;</a:t>
            </a:r>
          </a:p>
          <a:p>
            <a:pPr marL="742950" lvl="1" indent="-285750">
              <a:spcBef>
                <a:spcPts val="0"/>
              </a:spcBef>
              <a:defRPr/>
            </a:pPr>
            <a:r>
              <a:rPr lang="en-US" altLang="zh-CN" sz="2400" b="1" kern="0" dirty="0">
                <a:latin typeface="Times New Roman" pitchFamily="18" charset="0"/>
                <a:ea typeface="+mn-ea"/>
                <a:cs typeface="Times New Roman" pitchFamily="18" charset="0"/>
              </a:rPr>
              <a:t>       const  a=20</a:t>
            </a:r>
            <a:r>
              <a:rPr lang="zh-CN" altLang="en-US" sz="2400" b="1" kern="0" dirty="0">
                <a:latin typeface="Times New Roman" pitchFamily="18" charset="0"/>
                <a:ea typeface="+mn-ea"/>
                <a:cs typeface="Times New Roman" pitchFamily="18" charset="0"/>
              </a:rPr>
              <a:t>；</a:t>
            </a:r>
            <a:endParaRPr lang="en-US" altLang="zh-CN" sz="2400" b="1" kern="0" dirty="0">
              <a:latin typeface="Times New Roman" pitchFamily="18" charset="0"/>
              <a:ea typeface="+mn-ea"/>
              <a:cs typeface="Times New Roman" pitchFamily="18" charset="0"/>
            </a:endParaRPr>
          </a:p>
          <a:p>
            <a:pPr marL="742950" lvl="1" indent="-285750">
              <a:spcBef>
                <a:spcPts val="0"/>
              </a:spcBef>
              <a:defRPr/>
            </a:pPr>
            <a:r>
              <a:rPr lang="en-US" altLang="zh-CN" sz="2400" b="1" kern="0" dirty="0">
                <a:latin typeface="Times New Roman" pitchFamily="18" charset="0"/>
                <a:ea typeface="+mn-ea"/>
                <a:cs typeface="Times New Roman" pitchFamily="18" charset="0"/>
              </a:rPr>
              <a:t>       </a:t>
            </a:r>
            <a:r>
              <a:rPr lang="en-US" altLang="zh-CN" sz="2400" b="1" kern="0" dirty="0" err="1">
                <a:latin typeface="Times New Roman" pitchFamily="18" charset="0"/>
                <a:ea typeface="+mn-ea"/>
                <a:cs typeface="Times New Roman" pitchFamily="18" charset="0"/>
              </a:rPr>
              <a:t>var</a:t>
            </a:r>
            <a:r>
              <a:rPr lang="en-US" altLang="zh-CN" sz="2400" b="1" kern="0" dirty="0">
                <a:latin typeface="Times New Roman" pitchFamily="18" charset="0"/>
                <a:ea typeface="+mn-ea"/>
                <a:cs typeface="Times New Roman" pitchFamily="18" charset="0"/>
              </a:rPr>
              <a:t> c;</a:t>
            </a:r>
          </a:p>
          <a:p>
            <a:pPr marL="742950" lvl="1" indent="-285750">
              <a:spcBef>
                <a:spcPts val="0"/>
              </a:spcBef>
              <a:defRPr/>
            </a:pPr>
            <a:r>
              <a:rPr lang="en-US" altLang="zh-CN" sz="2400" b="1" kern="0" dirty="0">
                <a:latin typeface="Times New Roman" pitchFamily="18" charset="0"/>
                <a:ea typeface="+mn-ea"/>
                <a:cs typeface="Times New Roman" pitchFamily="18" charset="0"/>
              </a:rPr>
              <a:t>	   begin </a:t>
            </a:r>
          </a:p>
          <a:p>
            <a:pPr marL="742950" lvl="1" indent="-285750">
              <a:spcBef>
                <a:spcPts val="0"/>
              </a:spcBef>
              <a:defRPr/>
            </a:pPr>
            <a:r>
              <a:rPr lang="en-US" altLang="zh-CN" sz="2400" b="1" kern="0" dirty="0">
                <a:latin typeface="Times New Roman" pitchFamily="18" charset="0"/>
                <a:ea typeface="+mn-ea"/>
                <a:cs typeface="Times New Roman" pitchFamily="18" charset="0"/>
              </a:rPr>
              <a:t>		     c:=5;</a:t>
            </a:r>
          </a:p>
          <a:p>
            <a:pPr marL="742950" lvl="1" indent="-285750">
              <a:spcBef>
                <a:spcPts val="0"/>
              </a:spcBef>
              <a:defRPr/>
            </a:pPr>
            <a:r>
              <a:rPr lang="en-US" altLang="zh-CN" sz="2400" b="1" kern="0" dirty="0">
                <a:latin typeface="Times New Roman" pitchFamily="18" charset="0"/>
                <a:ea typeface="+mn-ea"/>
                <a:cs typeface="Times New Roman" pitchFamily="18" charset="0"/>
              </a:rPr>
              <a:t>		     b:=a*10+c;</a:t>
            </a:r>
          </a:p>
          <a:p>
            <a:pPr marL="742950" lvl="1" indent="-285750">
              <a:spcBef>
                <a:spcPts val="0"/>
              </a:spcBef>
              <a:defRPr/>
            </a:pPr>
            <a:r>
              <a:rPr lang="en-US" altLang="zh-CN" sz="2400" b="1" kern="0" dirty="0">
                <a:latin typeface="Times New Roman" pitchFamily="18" charset="0"/>
                <a:ea typeface="+mn-ea"/>
                <a:cs typeface="Times New Roman" pitchFamily="18" charset="0"/>
              </a:rPr>
              <a:t>       end;</a:t>
            </a:r>
          </a:p>
          <a:p>
            <a:pPr marL="742950" lvl="1" indent="-285750">
              <a:spcBef>
                <a:spcPts val="0"/>
              </a:spcBef>
              <a:defRPr/>
            </a:pPr>
            <a:r>
              <a:rPr lang="en-US" altLang="zh-CN" sz="2400" b="1" kern="0" dirty="0">
                <a:latin typeface="Times New Roman" pitchFamily="18" charset="0"/>
                <a:ea typeface="+mn-ea"/>
                <a:cs typeface="Times New Roman" pitchFamily="18" charset="0"/>
              </a:rPr>
              <a:t>begin</a:t>
            </a:r>
          </a:p>
          <a:p>
            <a:pPr marL="742950" lvl="1" indent="-285750">
              <a:spcBef>
                <a:spcPts val="0"/>
              </a:spcBef>
              <a:defRPr/>
            </a:pPr>
            <a:r>
              <a:rPr lang="en-US" altLang="zh-CN" sz="2400" b="1" kern="0" dirty="0">
                <a:latin typeface="Times New Roman" pitchFamily="18" charset="0"/>
                <a:ea typeface="+mn-ea"/>
                <a:cs typeface="Times New Roman" pitchFamily="18" charset="0"/>
              </a:rPr>
              <a:t>    read(c);</a:t>
            </a:r>
          </a:p>
          <a:p>
            <a:pPr marL="742950" lvl="1" indent="-285750">
              <a:spcBef>
                <a:spcPts val="0"/>
              </a:spcBef>
              <a:defRPr/>
            </a:pPr>
            <a:r>
              <a:rPr lang="en-US" altLang="zh-CN" sz="2400" b="1" kern="0" dirty="0">
                <a:latin typeface="Times New Roman" pitchFamily="18" charset="0"/>
                <a:ea typeface="+mn-ea"/>
                <a:cs typeface="Times New Roman" pitchFamily="18" charset="0"/>
              </a:rPr>
              <a:t>	call p;</a:t>
            </a:r>
          </a:p>
          <a:p>
            <a:pPr marL="742950" lvl="1" indent="-285750">
              <a:spcBef>
                <a:spcPts val="0"/>
              </a:spcBef>
              <a:defRPr/>
            </a:pPr>
            <a:r>
              <a:rPr lang="en-US" altLang="zh-CN" sz="2400" b="1" kern="0" dirty="0">
                <a:latin typeface="Times New Roman" pitchFamily="18" charset="0"/>
                <a:ea typeface="+mn-ea"/>
                <a:cs typeface="Times New Roman" pitchFamily="18" charset="0"/>
              </a:rPr>
              <a:t>    write(b);</a:t>
            </a:r>
          </a:p>
          <a:p>
            <a:pPr marL="742950" lvl="1" indent="-285750">
              <a:spcBef>
                <a:spcPts val="0"/>
              </a:spcBef>
              <a:defRPr/>
            </a:pPr>
            <a:r>
              <a:rPr lang="en-US" altLang="zh-CN" sz="2400" b="1" kern="0" dirty="0">
                <a:latin typeface="Times New Roman" pitchFamily="18" charset="0"/>
                <a:ea typeface="+mn-ea"/>
                <a:cs typeface="Times New Roman" pitchFamily="18" charset="0"/>
              </a:rPr>
              <a:t>    write(c);</a:t>
            </a:r>
          </a:p>
          <a:p>
            <a:pPr marL="742950" lvl="1" indent="-285750">
              <a:spcBef>
                <a:spcPts val="0"/>
              </a:spcBef>
              <a:defRPr/>
            </a:pPr>
            <a:r>
              <a:rPr lang="en-US" altLang="zh-CN" sz="2400" b="1" kern="0" dirty="0">
                <a:latin typeface="Times New Roman" pitchFamily="18" charset="0"/>
                <a:ea typeface="+mn-ea"/>
                <a:cs typeface="Times New Roman" pitchFamily="18" charset="0"/>
              </a:rPr>
              <a:t>end. </a:t>
            </a:r>
          </a:p>
        </p:txBody>
      </p:sp>
      <p:graphicFrame>
        <p:nvGraphicFramePr>
          <p:cNvPr id="12" name="表格 11"/>
          <p:cNvGraphicFramePr>
            <a:graphicFrameLocks noGrp="1"/>
          </p:cNvGraphicFramePr>
          <p:nvPr/>
        </p:nvGraphicFramePr>
        <p:xfrm>
          <a:off x="3611563" y="2136775"/>
          <a:ext cx="5015880" cy="292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94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019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317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0317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26008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name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KIND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V/L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ADR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SIZE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6008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6008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6008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6008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6008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6008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6008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3" name="右箭头 12"/>
          <p:cNvSpPr>
            <a:spLocks noChangeArrowheads="1"/>
          </p:cNvSpPr>
          <p:nvPr/>
        </p:nvSpPr>
        <p:spPr bwMode="auto">
          <a:xfrm>
            <a:off x="0" y="984250"/>
            <a:ext cx="539750" cy="215900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FF3300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endParaRPr kumimoji="1" lang="zh-CN" altLang="en-US" sz="2400">
              <a:latin typeface="Tahoma" pitchFamily="34" charset="0"/>
            </a:endParaRPr>
          </a:p>
        </p:txBody>
      </p:sp>
      <p:graphicFrame>
        <p:nvGraphicFramePr>
          <p:cNvPr id="14" name="表格 13"/>
          <p:cNvGraphicFramePr>
            <a:graphicFrameLocks noGrp="1"/>
          </p:cNvGraphicFramePr>
          <p:nvPr/>
        </p:nvGraphicFramePr>
        <p:xfrm>
          <a:off x="3617913" y="2497138"/>
          <a:ext cx="501588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94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019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317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0317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26008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constant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5" name="右箭头 14"/>
          <p:cNvSpPr>
            <a:spLocks noChangeArrowheads="1"/>
          </p:cNvSpPr>
          <p:nvPr/>
        </p:nvSpPr>
        <p:spPr bwMode="auto">
          <a:xfrm>
            <a:off x="3048000" y="2424113"/>
            <a:ext cx="539750" cy="504825"/>
          </a:xfrm>
          <a:prstGeom prst="rightArrow">
            <a:avLst>
              <a:gd name="adj1" fmla="val 50000"/>
              <a:gd name="adj2" fmla="val 49940"/>
            </a:avLst>
          </a:prstGeom>
          <a:solidFill>
            <a:srgbClr val="FF3300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r>
              <a:rPr kumimoji="1" lang="en-US" altLang="zh-CN" sz="1200" b="1">
                <a:latin typeface="Tahoma" pitchFamily="34" charset="0"/>
              </a:rPr>
              <a:t>TX0</a:t>
            </a:r>
            <a:endParaRPr kumimoji="1" lang="zh-CN" altLang="en-US" sz="1200" b="1">
              <a:latin typeface="Tahoma" pitchFamily="34" charset="0"/>
            </a:endParaRPr>
          </a:p>
        </p:txBody>
      </p:sp>
      <p:graphicFrame>
        <p:nvGraphicFramePr>
          <p:cNvPr id="16" name="表格 15"/>
          <p:cNvGraphicFramePr>
            <a:graphicFrameLocks noGrp="1"/>
          </p:cNvGraphicFramePr>
          <p:nvPr/>
        </p:nvGraphicFramePr>
        <p:xfrm>
          <a:off x="3625850" y="4349750"/>
          <a:ext cx="501588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94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019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317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0317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26008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c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VARIABLE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DX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7" name="表格 16"/>
          <p:cNvGraphicFramePr>
            <a:graphicFrameLocks noGrp="1"/>
          </p:cNvGraphicFramePr>
          <p:nvPr/>
        </p:nvGraphicFramePr>
        <p:xfrm>
          <a:off x="3622675" y="3238500"/>
          <a:ext cx="501588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94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019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317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0317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26008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c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VARIABLE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DX+1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8" name="表格 17"/>
          <p:cNvGraphicFramePr>
            <a:graphicFrameLocks noGrp="1"/>
          </p:cNvGraphicFramePr>
          <p:nvPr/>
        </p:nvGraphicFramePr>
        <p:xfrm>
          <a:off x="3621088" y="2882900"/>
          <a:ext cx="501588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94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019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317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0317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26008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VARIABLE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DX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9" name="表格 18"/>
          <p:cNvGraphicFramePr>
            <a:graphicFrameLocks noGrp="1"/>
          </p:cNvGraphicFramePr>
          <p:nvPr/>
        </p:nvGraphicFramePr>
        <p:xfrm>
          <a:off x="3617913" y="3606800"/>
          <a:ext cx="501588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94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019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317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0317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26008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p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PROCEDU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0" name="表格 19"/>
          <p:cNvGraphicFramePr>
            <a:graphicFrameLocks noGrp="1"/>
          </p:cNvGraphicFramePr>
          <p:nvPr/>
        </p:nvGraphicFramePr>
        <p:xfrm>
          <a:off x="3625850" y="3978275"/>
          <a:ext cx="501588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94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019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317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0317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26008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constant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1" name="矩形 20"/>
          <p:cNvSpPr>
            <a:spLocks noChangeArrowheads="1"/>
          </p:cNvSpPr>
          <p:nvPr/>
        </p:nvSpPr>
        <p:spPr bwMode="auto">
          <a:xfrm>
            <a:off x="3600450" y="1073150"/>
            <a:ext cx="338455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/>
            <a:r>
              <a:rPr lang="en-US" altLang="zh-CN" b="1"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LEV:  0</a:t>
            </a:r>
            <a:endParaRPr lang="zh-CN" altLang="en-US" b="1">
              <a:latin typeface="Times New Roman" pitchFamily="18" charset="0"/>
              <a:ea typeface="微软雅黑" pitchFamily="34" charset="-122"/>
              <a:cs typeface="Times New Roman" pitchFamily="18" charset="0"/>
            </a:endParaRPr>
          </a:p>
        </p:txBody>
      </p:sp>
      <p:sp>
        <p:nvSpPr>
          <p:cNvPr id="22" name="矩形 21"/>
          <p:cNvSpPr>
            <a:spLocks noChangeArrowheads="1"/>
          </p:cNvSpPr>
          <p:nvPr/>
        </p:nvSpPr>
        <p:spPr bwMode="auto">
          <a:xfrm>
            <a:off x="3600450" y="1073150"/>
            <a:ext cx="338455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/>
            <a:r>
              <a:rPr lang="en-US" altLang="zh-CN" b="1"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LEV:  1</a:t>
            </a:r>
            <a:endParaRPr lang="zh-CN" altLang="en-US" b="1">
              <a:latin typeface="Times New Roman" pitchFamily="18" charset="0"/>
              <a:ea typeface="微软雅黑" pitchFamily="34" charset="-122"/>
              <a:cs typeface="Times New Roman" pitchFamily="18" charset="0"/>
            </a:endParaRPr>
          </a:p>
        </p:txBody>
      </p:sp>
      <p:graphicFrame>
        <p:nvGraphicFramePr>
          <p:cNvPr id="23" name="表格 22"/>
          <p:cNvGraphicFramePr>
            <a:graphicFrameLocks noGrp="1"/>
          </p:cNvGraphicFramePr>
          <p:nvPr/>
        </p:nvGraphicFramePr>
        <p:xfrm>
          <a:off x="6637338" y="3609975"/>
          <a:ext cx="2006352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31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31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600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tx1"/>
                          </a:solidFill>
                        </a:rPr>
                        <a:t>P</a:t>
                      </a:r>
                      <a:r>
                        <a:rPr lang="zh-CN" altLang="en-US" sz="1600" dirty="0">
                          <a:solidFill>
                            <a:schemeClr val="tx1"/>
                          </a:solidFill>
                        </a:rPr>
                        <a:t>的入口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4" name="右箭头 23"/>
          <p:cNvSpPr>
            <a:spLocks noChangeArrowheads="1"/>
          </p:cNvSpPr>
          <p:nvPr/>
        </p:nvSpPr>
        <p:spPr bwMode="auto">
          <a:xfrm>
            <a:off x="3060700" y="2424113"/>
            <a:ext cx="539750" cy="503237"/>
          </a:xfrm>
          <a:prstGeom prst="rightArrow">
            <a:avLst>
              <a:gd name="adj1" fmla="val 50000"/>
              <a:gd name="adj2" fmla="val 50097"/>
            </a:avLst>
          </a:prstGeom>
          <a:solidFill>
            <a:srgbClr val="FFFF00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r>
              <a:rPr kumimoji="1" lang="en-US" altLang="zh-CN" sz="1200" b="1">
                <a:latin typeface="Tahoma" pitchFamily="34" charset="0"/>
              </a:rPr>
              <a:t>pTX</a:t>
            </a:r>
            <a:endParaRPr kumimoji="1" lang="zh-CN" altLang="en-US" sz="1200" b="1">
              <a:latin typeface="Tahoma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05232 " pathEditMode="relative" ptsTypes="AA">
                                      <p:cBhvr>
                                        <p:cTn id="30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05255 " pathEditMode="relative" ptsTypes="AA">
                                      <p:cBhvr>
                                        <p:cTn id="34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0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0.05579 L 4.72222E-6 0.16088 " pathEditMode="relative" rAng="0" ptsTypes="AA">
                                      <p:cBhvr>
                                        <p:cTn id="47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0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0.05393 L -3.05556E-6 0.10625 " pathEditMode="relative" rAng="0" ptsTypes="AA">
                                      <p:cBhvr>
                                        <p:cTn id="51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0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0.15903 L 4.72222E-6 0.21158 " pathEditMode="relative" rAng="0" ptsTypes="AA">
                                      <p:cBhvr>
                                        <p:cTn id="61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2000"/>
                            </p:stCondLst>
                            <p:childTnLst>
                              <p:par>
                                <p:cTn id="63" presetID="4" presetClass="exit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6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2500"/>
                            </p:stCondLst>
                            <p:childTnLst>
                              <p:par>
                                <p:cTn id="67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6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3000"/>
                            </p:stCondLst>
                            <p:childTnLst>
                              <p:par>
                                <p:cTn id="71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0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0.10324 L -3.05556E-6 0.15578 " pathEditMode="relative" rAng="0" ptsTypes="AA">
                                      <p:cBhvr>
                                        <p:cTn id="77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"/>
                            </p:stCondLst>
                            <p:childTnLst>
                              <p:par>
                                <p:cTn id="85" presetID="0" presetClass="path" presetSubtype="0" accel="50000" decel="50000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0.21158 L 4.72222E-6 0.27454 " pathEditMode="relative" rAng="0" ptsTypes="AA">
                                      <p:cBhvr>
                                        <p:cTn id="86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0" presetClass="path" presetSubtype="0" accel="50000" decel="5000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0.14953 L -3.05556E-6 0.2125 " pathEditMode="relative" rAng="0" ptsTypes="AA">
                                      <p:cBhvr>
                                        <p:cTn id="90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500"/>
                            </p:stCondLst>
                            <p:childTnLst>
                              <p:par>
                                <p:cTn id="98" presetID="0" presetClass="path" presetSubtype="0" accel="50000" decel="50000" fill="hold" grpId="5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0.27454 L 4.72222E-6 0.32709 " pathEditMode="relative" rAng="0" ptsTypes="AA">
                                      <p:cBhvr>
                                        <p:cTn id="99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0" presetClass="path" presetSubtype="0" accel="50000" decel="5000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0.21018 L -3.05556E-6 0.26273 " pathEditMode="relative" rAng="0" ptsTypes="AA">
                                      <p:cBhvr>
                                        <p:cTn id="103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0" presetClass="path" presetSubtype="0" accel="50000" decel="50000" fill="hold" grpId="6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0.26018 L -3.05556E-6 0.3125 " pathEditMode="relative" rAng="0" ptsTypes="AA">
                                      <p:cBhvr>
                                        <p:cTn id="113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0" presetClass="path" presetSubtype="0" accel="50000" decel="50000" fill="hold" grpId="7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0.30763 L -3.05556E-6 0.3706 " pathEditMode="relative" rAng="0" ptsTypes="AA">
                                      <p:cBhvr>
                                        <p:cTn id="117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0" presetClass="path" presetSubtype="0" accel="50000" decel="50000" fill="hold" grpId="8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0.36875 L -3.05556E-6 0.42129 " pathEditMode="relative" rAng="0" ptsTypes="AA">
                                      <p:cBhvr>
                                        <p:cTn id="121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5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9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0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500"/>
                            </p:stCondLst>
                            <p:childTnLst>
                              <p:par>
                                <p:cTn id="133" presetID="4" presetClass="exit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1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1000"/>
                            </p:stCondLst>
                            <p:childTnLst>
                              <p:par>
                                <p:cTn id="137" presetID="4" presetClass="exit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1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1500"/>
                            </p:stCondLst>
                            <p:childTnLst>
                              <p:par>
                                <p:cTn id="141" presetID="0" presetClass="path" presetSubtype="0" accel="50000" decel="50000" fill="hold" grpId="6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0.32709 L 4.72222E-6 0.22199 " pathEditMode="relative" rAng="0" ptsTypes="AA">
                                      <p:cBhvr>
                                        <p:cTn id="142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0" presetClass="path" presetSubtype="0" accel="50000" decel="50000" fill="hold" grpId="9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0.42129 L -3.05556E-6 0.47384 " pathEditMode="relative" rAng="0" ptsTypes="AA">
                                      <p:cBhvr>
                                        <p:cTn id="151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13" grpId="0" animBg="1"/>
      <p:bldP spid="13" grpId="1" animBg="1"/>
      <p:bldP spid="13" grpId="2" animBg="1"/>
      <p:bldP spid="13" grpId="3" animBg="1"/>
      <p:bldP spid="13" grpId="4" animBg="1"/>
      <p:bldP spid="13" grpId="5" animBg="1"/>
      <p:bldP spid="13" grpId="6" animBg="1"/>
      <p:bldP spid="13" grpId="7" animBg="1"/>
      <p:bldP spid="13" grpId="8" animBg="1"/>
      <p:bldP spid="13" grpId="9" animBg="1"/>
      <p:bldP spid="15" grpId="0" animBg="1"/>
      <p:bldP spid="21" grpId="0"/>
      <p:bldP spid="21" grpId="1"/>
      <p:bldP spid="22" grpId="0"/>
      <p:bldP spid="22" grpId="1"/>
      <p:bldP spid="24" grpId="0" animBg="1"/>
      <p:bldP spid="24" grpId="1" animBg="1"/>
      <p:bldP spid="24" grpId="2" animBg="1"/>
      <p:bldP spid="24" grpId="3" animBg="1"/>
      <p:bldP spid="24" grpId="4" animBg="1"/>
      <p:bldP spid="24" grpId="5" animBg="1"/>
      <p:bldP spid="24" grpId="6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400284C-2B06-462F-B388-0158B3B54BD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9DD8282-79E9-4DBC-ABB3-20D611E694DB}" type="slidenum">
              <a:rPr lang="en-US" altLang="zh-CN" smtClean="0"/>
              <a:pPr>
                <a:defRPr/>
              </a:pPr>
              <a:t>7</a:t>
            </a:fld>
            <a:endParaRPr lang="en-US" altLang="zh-CN"/>
          </a:p>
          <a:p>
            <a:pPr>
              <a:defRPr/>
            </a:pPr>
            <a:endParaRPr lang="en-US" altLang="zh-CN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011DE5F-7FF7-41FC-B1FA-DA51668817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919654"/>
            <a:ext cx="8610600" cy="5176345"/>
          </a:xfrm>
          <a:prstGeom prst="rect">
            <a:avLst/>
          </a:prstGeo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74A17A08-5ACA-4345-9204-1FB1D94229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1725" y="216693"/>
            <a:ext cx="7005638" cy="693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0" hangingPunct="0"/>
            <a:r>
              <a:rPr lang="zh-CN" altLang="en-US" sz="2800" dirty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rPr>
              <a:t>系统能力教育现状</a:t>
            </a:r>
            <a:r>
              <a:rPr lang="en-US" altLang="zh-CN" sz="2800" dirty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rPr>
              <a:t>-</a:t>
            </a:r>
            <a:r>
              <a:rPr lang="zh-CN" altLang="en-US" sz="2800" dirty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rPr>
              <a:t>哈工大教务处长总结</a:t>
            </a:r>
          </a:p>
        </p:txBody>
      </p:sp>
    </p:spTree>
    <p:extLst>
      <p:ext uri="{BB962C8B-B14F-4D97-AF65-F5344CB8AC3E}">
        <p14:creationId xmlns:p14="http://schemas.microsoft.com/office/powerpoint/2010/main" val="301696306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"/>
          <p:cNvPicPr>
            <a:picLocks noChangeAspect="1" noChangeArrowheads="1"/>
          </p:cNvPicPr>
          <p:nvPr/>
        </p:nvPicPr>
        <p:blipFill>
          <a:blip r:embed="rId2"/>
          <a:srcRect l="37685" t="19313" r="44495" b="47218"/>
          <a:stretch>
            <a:fillRect/>
          </a:stretch>
        </p:blipFill>
        <p:spPr bwMode="auto">
          <a:xfrm>
            <a:off x="4038600" y="914400"/>
            <a:ext cx="5184775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5522" name="灯片编号占位符 3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fld id="{3F7F0771-C7E9-4DF9-B24C-7C6C943A1814}" type="slidenum">
              <a:rPr lang="en-US" altLang="zh-CN" smtClean="0"/>
              <a:pPr/>
              <a:t>70</a:t>
            </a:fld>
            <a:endParaRPr lang="en-US" altLang="zh-CN"/>
          </a:p>
          <a:p>
            <a:endParaRPr lang="en-US" altLang="zh-CN"/>
          </a:p>
        </p:txBody>
      </p:sp>
      <p:sp>
        <p:nvSpPr>
          <p:cNvPr id="235523" name="Rectangle 3"/>
          <p:cNvSpPr>
            <a:spLocks noChangeArrowheads="1"/>
          </p:cNvSpPr>
          <p:nvPr/>
        </p:nvSpPr>
        <p:spPr bwMode="auto">
          <a:xfrm>
            <a:off x="-304800" y="-762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altLang="zh-CN" sz="2800" b="1">
                <a:solidFill>
                  <a:srgbClr val="0000FF"/>
                </a:solidFill>
                <a:latin typeface="宋体" charset="-122"/>
              </a:rPr>
              <a:t>     1.4 PL/0</a:t>
            </a:r>
            <a:r>
              <a:rPr lang="zh-CN" altLang="en-US" sz="2800" b="1">
                <a:solidFill>
                  <a:srgbClr val="0000FF"/>
                </a:solidFill>
                <a:latin typeface="宋体" charset="-122"/>
              </a:rPr>
              <a:t>语言语法分析</a:t>
            </a:r>
          </a:p>
        </p:txBody>
      </p:sp>
      <p:sp>
        <p:nvSpPr>
          <p:cNvPr id="235524" name="矩形 24"/>
          <p:cNvSpPr>
            <a:spLocks noChangeArrowheads="1"/>
          </p:cNvSpPr>
          <p:nvPr/>
        </p:nvSpPr>
        <p:spPr bwMode="auto">
          <a:xfrm>
            <a:off x="228600" y="941388"/>
            <a:ext cx="3887788" cy="2676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zh-CN" altLang="en-US" sz="2400" b="1">
                <a:latin typeface="宋体" charset="-122"/>
                <a:cs typeface="Times New Roman" pitchFamily="18" charset="0"/>
              </a:rPr>
              <a:t>（</a:t>
            </a:r>
            <a:r>
              <a:rPr lang="en-US" altLang="zh-CN" sz="2400" b="1">
                <a:latin typeface="宋体" charset="-122"/>
                <a:cs typeface="Times New Roman" pitchFamily="18" charset="0"/>
              </a:rPr>
              <a:t>2</a:t>
            </a:r>
            <a:r>
              <a:rPr lang="zh-CN" altLang="en-US" sz="2400" b="1">
                <a:latin typeface="宋体" charset="-122"/>
                <a:cs typeface="Times New Roman" pitchFamily="18" charset="0"/>
              </a:rPr>
              <a:t>）过程体（分程序）的处理</a:t>
            </a:r>
            <a:endParaRPr lang="en-US" altLang="zh-CN" sz="2400" b="1">
              <a:latin typeface="宋体" charset="-122"/>
              <a:cs typeface="Times New Roman" pitchFamily="18" charset="0"/>
            </a:endParaRPr>
          </a:p>
          <a:p>
            <a:pPr eaLnBrk="0" hangingPunct="0"/>
            <a:r>
              <a:rPr lang="en-US" altLang="zh-CN" sz="2400" b="1">
                <a:latin typeface="宋体" charset="-122"/>
                <a:cs typeface="Times New Roman" pitchFamily="18" charset="0"/>
              </a:rPr>
              <a:t>    </a:t>
            </a:r>
            <a:r>
              <a:rPr lang="zh-CN" altLang="en-US" sz="2400" b="1">
                <a:latin typeface="宋体" charset="-122"/>
                <a:cs typeface="Times New Roman" pitchFamily="18" charset="0"/>
              </a:rPr>
              <a:t>语法正确时，生成目标代码。遇到标识符的引用就查</a:t>
            </a:r>
            <a:r>
              <a:rPr lang="en-US" altLang="zh-CN" sz="2400" b="1">
                <a:latin typeface="宋体" charset="-122"/>
                <a:cs typeface="Times New Roman" pitchFamily="18" charset="0"/>
              </a:rPr>
              <a:t>TABLE</a:t>
            </a:r>
            <a:r>
              <a:rPr lang="zh-CN" altLang="en-US" sz="2400" b="1">
                <a:latin typeface="宋体" charset="-122"/>
                <a:cs typeface="Times New Roman" pitchFamily="18" charset="0"/>
              </a:rPr>
              <a:t>表，如果有定义，就取出相应信息，无则报错。</a:t>
            </a:r>
          </a:p>
        </p:txBody>
      </p:sp>
      <p:sp>
        <p:nvSpPr>
          <p:cNvPr id="235525" name="矩形 27"/>
          <p:cNvSpPr>
            <a:spLocks noChangeArrowheads="1"/>
          </p:cNvSpPr>
          <p:nvPr/>
        </p:nvSpPr>
        <p:spPr bwMode="auto">
          <a:xfrm>
            <a:off x="2827338" y="5786438"/>
            <a:ext cx="7993062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/>
            <a:r>
              <a:rPr lang="en-US" altLang="zh-CN" b="1"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BLOCK</a:t>
            </a:r>
            <a:r>
              <a:rPr lang="zh-CN" altLang="en-US" b="1"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过程流程图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545" name="Picture 2"/>
          <p:cNvPicPr>
            <a:picLocks noChangeAspect="1" noChangeArrowheads="1"/>
          </p:cNvPicPr>
          <p:nvPr/>
        </p:nvPicPr>
        <p:blipFill>
          <a:blip r:embed="rId2"/>
          <a:srcRect l="31714" t="48843" r="35539" b="5211"/>
          <a:stretch>
            <a:fillRect/>
          </a:stretch>
        </p:blipFill>
        <p:spPr bwMode="auto">
          <a:xfrm>
            <a:off x="1979613" y="906463"/>
            <a:ext cx="7056437" cy="5113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6546" name="灯片编号占位符 3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fld id="{8C3B3088-950C-48DD-8BE1-4150DA1D5408}" type="slidenum">
              <a:rPr lang="en-US" altLang="zh-CN" smtClean="0"/>
              <a:pPr/>
              <a:t>71</a:t>
            </a:fld>
            <a:endParaRPr lang="en-US" altLang="zh-CN"/>
          </a:p>
          <a:p>
            <a:endParaRPr lang="en-US" altLang="zh-CN"/>
          </a:p>
        </p:txBody>
      </p:sp>
      <p:sp>
        <p:nvSpPr>
          <p:cNvPr id="236547" name="Rectangle 3"/>
          <p:cNvSpPr>
            <a:spLocks noChangeArrowheads="1"/>
          </p:cNvSpPr>
          <p:nvPr/>
        </p:nvSpPr>
        <p:spPr bwMode="auto">
          <a:xfrm>
            <a:off x="-304800" y="-762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altLang="zh-CN" sz="2800" b="1">
                <a:solidFill>
                  <a:srgbClr val="0000FF"/>
                </a:solidFill>
                <a:latin typeface="宋体" charset="-122"/>
              </a:rPr>
              <a:t>     1.4 PL/0</a:t>
            </a:r>
            <a:r>
              <a:rPr lang="zh-CN" altLang="en-US" sz="2800" b="1">
                <a:solidFill>
                  <a:srgbClr val="0000FF"/>
                </a:solidFill>
                <a:latin typeface="宋体" charset="-122"/>
              </a:rPr>
              <a:t>语言语法分析</a:t>
            </a:r>
          </a:p>
        </p:txBody>
      </p:sp>
      <p:sp>
        <p:nvSpPr>
          <p:cNvPr id="236548" name="矩形 6"/>
          <p:cNvSpPr>
            <a:spLocks noChangeArrowheads="1"/>
          </p:cNvSpPr>
          <p:nvPr/>
        </p:nvSpPr>
        <p:spPr bwMode="auto">
          <a:xfrm>
            <a:off x="2819400" y="5715000"/>
            <a:ext cx="7993063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/>
            <a:r>
              <a:rPr lang="en-US" altLang="zh-CN" b="1"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BLOCK</a:t>
            </a:r>
            <a:r>
              <a:rPr lang="zh-CN" altLang="en-US" b="1"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过程流程图（续）</a:t>
            </a:r>
          </a:p>
        </p:txBody>
      </p:sp>
    </p:spTree>
  </p:cSld>
  <p:clrMapOvr>
    <a:masterClrMapping/>
  </p:clrMapOvr>
  <p:transition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69" name="灯片编号占位符 3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fld id="{DCD18E27-5E89-43BB-BB96-D07041387133}" type="slidenum">
              <a:rPr lang="en-US" altLang="zh-CN" smtClean="0"/>
              <a:pPr/>
              <a:t>72</a:t>
            </a:fld>
            <a:endParaRPr lang="en-US" altLang="zh-CN"/>
          </a:p>
          <a:p>
            <a:endParaRPr lang="en-US" altLang="zh-CN"/>
          </a:p>
        </p:txBody>
      </p:sp>
      <p:sp>
        <p:nvSpPr>
          <p:cNvPr id="237570" name="Rectangle 3"/>
          <p:cNvSpPr>
            <a:spLocks noChangeArrowheads="1"/>
          </p:cNvSpPr>
          <p:nvPr/>
        </p:nvSpPr>
        <p:spPr bwMode="auto">
          <a:xfrm>
            <a:off x="-304800" y="-762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altLang="zh-CN" sz="2800" b="1">
                <a:solidFill>
                  <a:srgbClr val="0000FF"/>
                </a:solidFill>
                <a:latin typeface="宋体" charset="-122"/>
              </a:rPr>
              <a:t>     </a:t>
            </a:r>
            <a:r>
              <a:rPr lang="zh-CN" altLang="en-US" sz="2800" b="1">
                <a:solidFill>
                  <a:srgbClr val="0000FF"/>
                </a:solidFill>
                <a:latin typeface="宋体" charset="-122"/>
              </a:rPr>
              <a:t>目标代码结构和代码生成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611188" y="1125538"/>
            <a:ext cx="8137525" cy="863600"/>
          </a:xfrm>
          <a:prstGeom prst="rect">
            <a:avLst/>
          </a:prstGeom>
        </p:spPr>
        <p:txBody>
          <a:bodyPr/>
          <a:lstStyle/>
          <a:p>
            <a:pPr marL="342900" indent="-342900">
              <a:spcBef>
                <a:spcPct val="20000"/>
              </a:spcBef>
              <a:defRPr/>
            </a:pPr>
            <a:r>
              <a:rPr lang="en-US" altLang="zh-CN" sz="2400" b="1" kern="0" dirty="0">
                <a:latin typeface="宋体" pitchFamily="2" charset="-122"/>
                <a:ea typeface="宋体" pitchFamily="2" charset="-122"/>
              </a:rPr>
              <a:t>		</a:t>
            </a:r>
            <a:r>
              <a:rPr lang="zh-CN" altLang="en-US" sz="2400" b="1" kern="0" dirty="0">
                <a:latin typeface="宋体" pitchFamily="2" charset="-122"/>
                <a:ea typeface="宋体" pitchFamily="2" charset="-122"/>
              </a:rPr>
              <a:t>目标代码是一个假想栈式计算机的汇编语言，可称为</a:t>
            </a:r>
            <a:r>
              <a:rPr lang="en-US" altLang="zh-CN" sz="2400" b="1" kern="0" dirty="0">
                <a:latin typeface="宋体" pitchFamily="2" charset="-122"/>
                <a:ea typeface="宋体" pitchFamily="2" charset="-122"/>
              </a:rPr>
              <a:t>PCODE</a:t>
            </a:r>
            <a:r>
              <a:rPr lang="zh-CN" altLang="en-US" sz="2400" b="1" kern="0" dirty="0">
                <a:latin typeface="宋体" pitchFamily="2" charset="-122"/>
                <a:ea typeface="宋体" pitchFamily="2" charset="-122"/>
              </a:rPr>
              <a:t>指令代码。格式为：</a:t>
            </a:r>
            <a:endParaRPr lang="zh-CN" altLang="zh-CN" sz="2400" b="1" kern="0" dirty="0">
              <a:latin typeface="宋体" pitchFamily="2" charset="-122"/>
              <a:ea typeface="宋体" pitchFamily="2" charset="-122"/>
            </a:endParaRPr>
          </a:p>
        </p:txBody>
      </p:sp>
      <p:graphicFrame>
        <p:nvGraphicFramePr>
          <p:cNvPr id="9" name="表格 8"/>
          <p:cNvGraphicFramePr>
            <a:graphicFrameLocks noGrp="1"/>
          </p:cNvGraphicFramePr>
          <p:nvPr/>
        </p:nvGraphicFramePr>
        <p:xfrm>
          <a:off x="2652713" y="2265363"/>
          <a:ext cx="3647727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59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59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159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f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l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37582" name="Rectangle 3"/>
          <p:cNvSpPr txBox="1">
            <a:spLocks noChangeArrowheads="1"/>
          </p:cNvSpPr>
          <p:nvPr/>
        </p:nvSpPr>
        <p:spPr bwMode="auto">
          <a:xfrm>
            <a:off x="827088" y="3068638"/>
            <a:ext cx="8137525" cy="1800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lang="en-US" altLang="zh-CN" sz="2400" b="1">
                <a:latin typeface="宋体" charset="-122"/>
              </a:rPr>
              <a:t>f: </a:t>
            </a:r>
            <a:r>
              <a:rPr lang="zh-CN" altLang="en-US" sz="2400" b="1">
                <a:latin typeface="宋体" charset="-122"/>
              </a:rPr>
              <a:t>代表功能码，也可称为操作码；</a:t>
            </a:r>
            <a:endParaRPr lang="en-US" altLang="zh-CN" sz="2400" b="1">
              <a:latin typeface="宋体" charset="-122"/>
            </a:endParaRPr>
          </a:p>
          <a:p>
            <a: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kumimoji="1" lang="en-US" altLang="zh-CN" sz="2400" b="1">
                <a:latin typeface="宋体" charset="-122"/>
              </a:rPr>
              <a:t>l</a:t>
            </a:r>
            <a:r>
              <a:rPr kumimoji="1" lang="zh-CN" altLang="en-US" sz="2400" b="1">
                <a:latin typeface="宋体" charset="-122"/>
              </a:rPr>
              <a:t>：表示层次差，引用层和声明层之间的层次差，否则置</a:t>
            </a:r>
            <a:r>
              <a:rPr kumimoji="1" lang="en-US" altLang="zh-CN" sz="2400" b="1">
                <a:latin typeface="宋体" charset="-122"/>
              </a:rPr>
              <a:t>0</a:t>
            </a:r>
          </a:p>
          <a:p>
            <a: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lang="en-US" altLang="zh-CN" sz="2400" b="1">
                <a:latin typeface="宋体" charset="-122"/>
              </a:rPr>
              <a:t>a</a:t>
            </a:r>
            <a:r>
              <a:rPr lang="zh-CN" altLang="en-US" sz="2400" b="1">
                <a:latin typeface="宋体" charset="-122"/>
              </a:rPr>
              <a:t>：不同的指令含义不一样（详见教材）</a:t>
            </a:r>
            <a:endParaRPr lang="en-US" altLang="zh-CN" sz="2400" b="1">
              <a:latin typeface="宋体" charset="-122"/>
            </a:endParaRPr>
          </a:p>
          <a:p>
            <a: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</a:pPr>
            <a:endParaRPr kumimoji="1" lang="en-US" altLang="zh-CN" sz="2400" b="1">
              <a:latin typeface="宋体" charset="-122"/>
            </a:endParaRPr>
          </a:p>
          <a:p>
            <a: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lang="zh-CN" altLang="en-US" sz="2400" b="1">
                <a:latin typeface="宋体" charset="-122"/>
              </a:rPr>
              <a:t> 代码生成由过程</a:t>
            </a:r>
            <a:r>
              <a:rPr lang="en-US" altLang="zh-CN" sz="2400" b="1">
                <a:latin typeface="宋体" charset="-122"/>
              </a:rPr>
              <a:t>GEN</a:t>
            </a:r>
            <a:r>
              <a:rPr lang="zh-CN" altLang="en-US" sz="2400" b="1">
                <a:latin typeface="宋体" charset="-122"/>
              </a:rPr>
              <a:t>完成，生成的代码放在</a:t>
            </a:r>
            <a:r>
              <a:rPr lang="en-US" altLang="zh-CN" sz="2400" b="1">
                <a:latin typeface="宋体" charset="-122"/>
              </a:rPr>
              <a:t>CODE</a:t>
            </a:r>
            <a:r>
              <a:rPr lang="zh-CN" altLang="en-US" sz="2400" b="1">
                <a:latin typeface="宋体" charset="-122"/>
              </a:rPr>
              <a:t>数组中。</a:t>
            </a:r>
            <a:endParaRPr kumimoji="1" lang="zh-CN" altLang="zh-CN" sz="2400" b="1">
              <a:latin typeface="宋体" charset="-122"/>
            </a:endParaRPr>
          </a:p>
        </p:txBody>
      </p:sp>
    </p:spTree>
  </p:cSld>
  <p:clrMapOvr>
    <a:masterClrMapping/>
  </p:clrMapOvr>
  <p:transition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593" name="灯片编号占位符 3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fld id="{BEEF2E14-7C3E-4D2F-8AA1-574DA0ABF7C8}" type="slidenum">
              <a:rPr lang="en-US" altLang="zh-CN" smtClean="0"/>
              <a:pPr/>
              <a:t>73</a:t>
            </a:fld>
            <a:endParaRPr lang="en-US" altLang="zh-CN"/>
          </a:p>
          <a:p>
            <a:endParaRPr lang="en-US" altLang="zh-CN"/>
          </a:p>
        </p:txBody>
      </p:sp>
      <p:sp>
        <p:nvSpPr>
          <p:cNvPr id="238594" name="Rectangle 3"/>
          <p:cNvSpPr>
            <a:spLocks noChangeArrowheads="1"/>
          </p:cNvSpPr>
          <p:nvPr/>
        </p:nvSpPr>
        <p:spPr bwMode="auto">
          <a:xfrm>
            <a:off x="-304800" y="-762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altLang="zh-CN" sz="2800" b="1">
                <a:solidFill>
                  <a:srgbClr val="0000FF"/>
                </a:solidFill>
                <a:latin typeface="宋体" charset="-122"/>
              </a:rPr>
              <a:t>     </a:t>
            </a:r>
            <a:r>
              <a:rPr lang="zh-CN" altLang="en-US" sz="2800" b="1">
                <a:solidFill>
                  <a:srgbClr val="0000FF"/>
                </a:solidFill>
                <a:latin typeface="宋体" charset="-122"/>
              </a:rPr>
              <a:t>目标代码结构和代码生成</a:t>
            </a:r>
          </a:p>
        </p:txBody>
      </p:sp>
      <p:sp>
        <p:nvSpPr>
          <p:cNvPr id="238595" name="Rectangle 3"/>
          <p:cNvSpPr txBox="1">
            <a:spLocks noChangeArrowheads="1"/>
          </p:cNvSpPr>
          <p:nvPr/>
        </p:nvSpPr>
        <p:spPr bwMode="auto">
          <a:xfrm>
            <a:off x="685800" y="779463"/>
            <a:ext cx="8137525" cy="554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kumimoji="1" lang="en-US" altLang="zh-CN" sz="2400" b="1">
                <a:latin typeface="宋体" charset="-122"/>
              </a:rPr>
              <a:t>const a=10</a:t>
            </a:r>
            <a:r>
              <a:rPr kumimoji="1" lang="zh-CN" altLang="en-US" sz="2400" b="1">
                <a:latin typeface="宋体" charset="-122"/>
              </a:rPr>
              <a:t>；</a:t>
            </a:r>
            <a:endParaRPr kumimoji="1" lang="en-US" altLang="zh-CN" sz="2400" b="1">
              <a:latin typeface="宋体" charset="-122"/>
            </a:endParaRPr>
          </a:p>
          <a:p>
            <a:pPr marL="342900" indent="-342900"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lang="en-US" altLang="zh-CN" sz="2400" b="1">
                <a:latin typeface="宋体" charset="-122"/>
              </a:rPr>
              <a:t>var  b,c;</a:t>
            </a:r>
          </a:p>
          <a:p>
            <a:pPr marL="342900" indent="-342900"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kumimoji="1" lang="en-US" altLang="zh-CN" sz="2400" b="1">
                <a:latin typeface="宋体" charset="-122"/>
              </a:rPr>
              <a:t>procedue  p;           </a:t>
            </a:r>
            <a:r>
              <a:rPr kumimoji="1" lang="zh-CN" altLang="en-US" sz="2400" b="1">
                <a:solidFill>
                  <a:srgbClr val="FF0000"/>
                </a:solidFill>
                <a:latin typeface="宋体" charset="-122"/>
              </a:rPr>
              <a:t>部分程序的目标代码</a:t>
            </a:r>
            <a:endParaRPr kumimoji="1" lang="en-US" altLang="zh-CN" sz="2400" b="1">
              <a:solidFill>
                <a:srgbClr val="FF0000"/>
              </a:solidFill>
              <a:latin typeface="宋体" charset="-122"/>
            </a:endParaRPr>
          </a:p>
          <a:p>
            <a:pPr marL="342900" indent="-342900"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lang="en-US" altLang="zh-CN" sz="2400" b="1">
                <a:latin typeface="宋体" charset="-122"/>
              </a:rPr>
              <a:t>	begin</a:t>
            </a:r>
          </a:p>
          <a:p>
            <a:pPr marL="342900" indent="-342900"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lang="en-US" altLang="zh-CN" sz="2400" b="1">
                <a:latin typeface="宋体" charset="-122"/>
              </a:rPr>
              <a:t>		c:=b+a</a:t>
            </a:r>
          </a:p>
          <a:p>
            <a:pPr marL="342900" indent="-342900"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kumimoji="1" lang="en-US" altLang="zh-CN" sz="2400" b="1">
                <a:latin typeface="宋体" charset="-122"/>
              </a:rPr>
              <a:t>	end</a:t>
            </a:r>
            <a:r>
              <a:rPr lang="en-US" altLang="zh-CN" sz="2400" b="1">
                <a:latin typeface="宋体" charset="-122"/>
              </a:rPr>
              <a:t>.</a:t>
            </a:r>
          </a:p>
          <a:p>
            <a:pPr marL="342900" indent="-342900"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lang="en-US" altLang="zh-CN" sz="2400" b="1">
                <a:latin typeface="宋体" charset="-122"/>
              </a:rPr>
              <a:t>0 jmp  0  n    (</a:t>
            </a:r>
            <a:r>
              <a:rPr lang="zh-CN" altLang="en-US" sz="2400" b="1">
                <a:latin typeface="宋体" charset="-122"/>
              </a:rPr>
              <a:t>假定</a:t>
            </a:r>
            <a:r>
              <a:rPr lang="en-US" altLang="zh-CN" sz="2400" b="1">
                <a:latin typeface="宋体" charset="-122"/>
              </a:rPr>
              <a:t>n</a:t>
            </a:r>
            <a:r>
              <a:rPr lang="zh-CN" altLang="en-US" sz="2400" b="1">
                <a:latin typeface="宋体" charset="-122"/>
              </a:rPr>
              <a:t>是主程序入口</a:t>
            </a:r>
            <a:r>
              <a:rPr lang="en-US" altLang="zh-CN" sz="2400" b="1">
                <a:latin typeface="宋体" charset="-122"/>
              </a:rPr>
              <a:t>)</a:t>
            </a:r>
          </a:p>
          <a:p>
            <a:pPr marL="342900" indent="-342900"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kumimoji="1" lang="en-US" altLang="zh-CN" sz="2400" b="1">
                <a:latin typeface="宋体" charset="-122"/>
              </a:rPr>
              <a:t>1 jmp  0  </a:t>
            </a:r>
            <a:r>
              <a:rPr lang="en-US" altLang="zh-CN" sz="2400" b="1">
                <a:latin typeface="宋体" charset="-122"/>
              </a:rPr>
              <a:t>2   </a:t>
            </a:r>
            <a:r>
              <a:rPr lang="zh-CN" altLang="en-US" sz="2400" b="1">
                <a:latin typeface="宋体" charset="-122"/>
              </a:rPr>
              <a:t>（</a:t>
            </a:r>
            <a:r>
              <a:rPr lang="en-US" altLang="zh-CN" sz="2400" b="1">
                <a:latin typeface="宋体" charset="-122"/>
              </a:rPr>
              <a:t>2</a:t>
            </a:r>
            <a:r>
              <a:rPr lang="zh-CN" altLang="en-US" sz="2400" b="1">
                <a:latin typeface="宋体" charset="-122"/>
              </a:rPr>
              <a:t>是过程</a:t>
            </a:r>
            <a:r>
              <a:rPr lang="en-US" altLang="zh-CN" sz="2400" b="1">
                <a:latin typeface="宋体" charset="-122"/>
              </a:rPr>
              <a:t>p</a:t>
            </a:r>
            <a:r>
              <a:rPr lang="zh-CN" altLang="en-US" sz="2400" b="1">
                <a:latin typeface="宋体" charset="-122"/>
              </a:rPr>
              <a:t>入口）</a:t>
            </a:r>
            <a:endParaRPr lang="en-US" altLang="zh-CN" sz="2400" b="1">
              <a:latin typeface="宋体" charset="-122"/>
            </a:endParaRPr>
          </a:p>
          <a:p>
            <a:pPr marL="342900" indent="-342900"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kumimoji="1" lang="en-US" altLang="zh-CN" sz="2400" b="1">
                <a:latin typeface="宋体" charset="-122"/>
              </a:rPr>
              <a:t>2 int  3      </a:t>
            </a:r>
            <a:r>
              <a:rPr kumimoji="1" lang="zh-CN" altLang="en-US" sz="2400" b="1">
                <a:latin typeface="宋体" charset="-122"/>
              </a:rPr>
              <a:t>（在运行栈中为</a:t>
            </a:r>
            <a:r>
              <a:rPr kumimoji="1" lang="en-US" altLang="zh-CN" sz="2400" b="1">
                <a:latin typeface="宋体" charset="-122"/>
              </a:rPr>
              <a:t>SL</a:t>
            </a:r>
            <a:r>
              <a:rPr kumimoji="1" lang="zh-CN" altLang="en-US" sz="2400" b="1">
                <a:latin typeface="宋体" charset="-122"/>
              </a:rPr>
              <a:t>、</a:t>
            </a:r>
            <a:r>
              <a:rPr kumimoji="1" lang="en-US" altLang="zh-CN" sz="2400" b="1">
                <a:latin typeface="宋体" charset="-122"/>
              </a:rPr>
              <a:t>DL</a:t>
            </a:r>
            <a:r>
              <a:rPr lang="zh-CN" altLang="en-US" sz="2400" b="1">
                <a:latin typeface="宋体" charset="-122"/>
              </a:rPr>
              <a:t>、</a:t>
            </a:r>
            <a:r>
              <a:rPr lang="en-US" altLang="zh-CN" sz="2400" b="1">
                <a:latin typeface="宋体" charset="-122"/>
              </a:rPr>
              <a:t>RA</a:t>
            </a:r>
            <a:r>
              <a:rPr kumimoji="1" lang="zh-CN" altLang="en-US" sz="2400" b="1">
                <a:latin typeface="宋体" charset="-122"/>
              </a:rPr>
              <a:t>开辟</a:t>
            </a:r>
            <a:r>
              <a:rPr kumimoji="1" lang="en-US" altLang="zh-CN" sz="2400" b="1">
                <a:latin typeface="宋体" charset="-122"/>
              </a:rPr>
              <a:t>3+0</a:t>
            </a:r>
            <a:r>
              <a:rPr kumimoji="1" lang="zh-CN" altLang="en-US" sz="2400" b="1">
                <a:latin typeface="宋体" charset="-122"/>
              </a:rPr>
              <a:t>个单元）</a:t>
            </a:r>
            <a:endParaRPr kumimoji="1" lang="en-US" altLang="zh-CN" sz="2400" b="1">
              <a:latin typeface="宋体" charset="-122"/>
            </a:endParaRPr>
          </a:p>
          <a:p>
            <a:pPr marL="342900" indent="-342900"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lang="en-US" altLang="zh-CN" sz="2400" b="1">
                <a:latin typeface="宋体" charset="-122"/>
              </a:rPr>
              <a:t>3 lod  1  3   </a:t>
            </a:r>
            <a:r>
              <a:rPr lang="zh-CN" altLang="en-US" sz="2400" b="1">
                <a:latin typeface="宋体" charset="-122"/>
              </a:rPr>
              <a:t>（取出</a:t>
            </a:r>
            <a:r>
              <a:rPr lang="en-US" altLang="zh-CN" sz="2400" b="1">
                <a:latin typeface="宋体" charset="-122"/>
              </a:rPr>
              <a:t>p</a:t>
            </a:r>
            <a:r>
              <a:rPr lang="zh-CN" altLang="en-US" sz="2400" b="1">
                <a:latin typeface="宋体" charset="-122"/>
              </a:rPr>
              <a:t>的外层的</a:t>
            </a:r>
            <a:r>
              <a:rPr lang="en-US" altLang="zh-CN" sz="2400" b="1">
                <a:latin typeface="宋体" charset="-122"/>
              </a:rPr>
              <a:t>b</a:t>
            </a:r>
            <a:r>
              <a:rPr lang="zh-CN" altLang="en-US" sz="2400" b="1">
                <a:latin typeface="宋体" charset="-122"/>
              </a:rPr>
              <a:t>的值放在栈顶）</a:t>
            </a:r>
            <a:endParaRPr lang="en-US" altLang="zh-CN" sz="2400" b="1">
              <a:latin typeface="宋体" charset="-122"/>
            </a:endParaRPr>
          </a:p>
          <a:p>
            <a:pPr marL="342900" indent="-342900"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lang="en-US" altLang="zh-CN" sz="2400" b="1">
                <a:latin typeface="宋体" charset="-122"/>
              </a:rPr>
              <a:t>4 lit  0  10  </a:t>
            </a:r>
            <a:r>
              <a:rPr lang="zh-CN" altLang="en-US" sz="2400" b="1">
                <a:latin typeface="宋体" charset="-122"/>
              </a:rPr>
              <a:t>（将常量</a:t>
            </a:r>
            <a:r>
              <a:rPr lang="en-US" altLang="zh-CN" sz="2400" b="1">
                <a:latin typeface="宋体" charset="-122"/>
              </a:rPr>
              <a:t>10</a:t>
            </a:r>
            <a:r>
              <a:rPr lang="zh-CN" altLang="en-US" sz="2400" b="1">
                <a:latin typeface="宋体" charset="-122"/>
              </a:rPr>
              <a:t>取到栈顶）</a:t>
            </a:r>
            <a:endParaRPr lang="en-US" altLang="zh-CN" sz="2400" b="1">
              <a:latin typeface="宋体" charset="-122"/>
            </a:endParaRPr>
          </a:p>
          <a:p>
            <a:pPr marL="342900" indent="-342900"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lang="en-US" altLang="zh-CN" sz="2400" b="1">
                <a:latin typeface="宋体" charset="-122"/>
              </a:rPr>
              <a:t>5 opr  0  2   </a:t>
            </a:r>
            <a:r>
              <a:rPr lang="zh-CN" altLang="en-US" sz="2400" b="1">
                <a:latin typeface="宋体" charset="-122"/>
              </a:rPr>
              <a:t>（加运算，结果放在次栈顶）</a:t>
            </a:r>
            <a:endParaRPr lang="en-US" altLang="zh-CN" sz="2400" b="1">
              <a:latin typeface="宋体" charset="-122"/>
            </a:endParaRPr>
          </a:p>
          <a:p>
            <a:pPr marL="342900" indent="-342900" algn="ctr">
              <a:buClr>
                <a:schemeClr val="folHlink"/>
              </a:buClr>
              <a:buSzPct val="60000"/>
            </a:pPr>
            <a:r>
              <a:rPr lang="en-US" altLang="zh-CN" sz="2400" b="1">
                <a:latin typeface="宋体" charset="-122"/>
              </a:rPr>
              <a:t>6 sto  1  4   </a:t>
            </a:r>
            <a:r>
              <a:rPr lang="zh-CN" altLang="en-US" sz="2400" b="1">
                <a:latin typeface="宋体" charset="-122"/>
              </a:rPr>
              <a:t>（运算结果送</a:t>
            </a:r>
            <a:r>
              <a:rPr lang="en-US" altLang="zh-CN" sz="2400" b="1">
                <a:latin typeface="宋体" charset="-122"/>
              </a:rPr>
              <a:t>p</a:t>
            </a:r>
            <a:r>
              <a:rPr lang="zh-CN" altLang="en-US" sz="2400" b="1">
                <a:latin typeface="宋体" charset="-122"/>
              </a:rPr>
              <a:t>的外层的</a:t>
            </a:r>
            <a:r>
              <a:rPr lang="en-US" altLang="zh-CN" sz="2400" b="1">
                <a:latin typeface="宋体" charset="-122"/>
              </a:rPr>
              <a:t>c</a:t>
            </a:r>
            <a:r>
              <a:rPr lang="zh-CN" altLang="en-US" sz="2400" b="1">
                <a:latin typeface="宋体" charset="-122"/>
              </a:rPr>
              <a:t>的单元中）</a:t>
            </a:r>
            <a:endParaRPr lang="en-US" altLang="zh-CN" sz="2400" b="1">
              <a:latin typeface="宋体" charset="-122"/>
            </a:endParaRPr>
          </a:p>
          <a:p>
            <a:pPr marL="342900" indent="-342900" algn="ctr">
              <a:buClr>
                <a:schemeClr val="folHlink"/>
              </a:buClr>
              <a:buSzPct val="60000"/>
            </a:pPr>
            <a:r>
              <a:rPr lang="en-US" altLang="zh-CN" sz="2400" b="1">
                <a:latin typeface="宋体" charset="-122"/>
              </a:rPr>
              <a:t>7 opr  0  0   </a:t>
            </a:r>
            <a:r>
              <a:rPr lang="zh-CN" altLang="en-US" sz="2400" b="1">
                <a:latin typeface="宋体" charset="-122"/>
              </a:rPr>
              <a:t>（返回调用点，并释放单元）</a:t>
            </a:r>
            <a:endParaRPr lang="en-US" altLang="zh-CN" sz="2400" b="1">
              <a:latin typeface="宋体" charset="-122"/>
            </a:endParaRPr>
          </a:p>
          <a:p>
            <a:pPr marL="342900" indent="-342900">
              <a:buClr>
                <a:schemeClr val="folHlink"/>
              </a:buClr>
              <a:buSzPct val="60000"/>
              <a:buFont typeface="Wingdings" pitchFamily="2" charset="2"/>
              <a:buNone/>
            </a:pPr>
            <a:endParaRPr kumimoji="1" lang="zh-CN" altLang="zh-CN" sz="2400" b="1">
              <a:latin typeface="宋体" charset="-122"/>
            </a:endParaRPr>
          </a:p>
        </p:txBody>
      </p:sp>
    </p:spTree>
  </p:cSld>
  <p:clrMapOvr>
    <a:masterClrMapping/>
  </p:clrMapOvr>
  <p:transition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617" name="灯片编号占位符 3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fld id="{007341BD-1890-4F36-946E-3953C5BDF4E8}" type="slidenum">
              <a:rPr lang="en-US" altLang="zh-CN" smtClean="0"/>
              <a:pPr/>
              <a:t>74</a:t>
            </a:fld>
            <a:endParaRPr lang="en-US" altLang="zh-CN"/>
          </a:p>
          <a:p>
            <a:endParaRPr lang="en-US" altLang="zh-CN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395288" y="304800"/>
            <a:ext cx="8532812" cy="11430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zh-CN" sz="2800" b="1" kern="0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  <a:cs typeface="+mj-cs"/>
              </a:rPr>
              <a:t>PL/0</a:t>
            </a:r>
            <a:r>
              <a:rPr lang="zh-CN" altLang="en-US" sz="2800" b="1" kern="0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  <a:cs typeface="+mj-cs"/>
              </a:rPr>
              <a:t>编译程序的语法错误处理</a:t>
            </a: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304800" y="1219200"/>
            <a:ext cx="8137525" cy="3671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ts val="1200"/>
              </a:spcBef>
              <a:buClr>
                <a:schemeClr val="folHlink"/>
              </a:buClr>
              <a:buSzPct val="60000"/>
              <a:buFont typeface="Wingdings" pitchFamily="2" charset="2"/>
              <a:buNone/>
              <a:defRPr/>
            </a:pPr>
            <a:r>
              <a:rPr lang="en-US" altLang="zh-CN" sz="2400" b="1" dirty="0">
                <a:latin typeface="宋体" pitchFamily="2" charset="-122"/>
                <a:ea typeface="宋体" pitchFamily="2" charset="-122"/>
              </a:rPr>
              <a:t>		</a:t>
            </a:r>
            <a:r>
              <a:rPr lang="zh-CN" altLang="en-US" sz="2400" b="1" dirty="0">
                <a:latin typeface="宋体" pitchFamily="2" charset="-122"/>
                <a:ea typeface="宋体" pitchFamily="2" charset="-122"/>
              </a:rPr>
              <a:t>采用一些措施，对源程序中的错误尽量查出，不是遇到错误马上就停止。常采用的两种方法：</a:t>
            </a:r>
            <a:endParaRPr lang="en-US" altLang="zh-CN" sz="2400" b="1" dirty="0">
              <a:latin typeface="宋体" pitchFamily="2" charset="-122"/>
              <a:ea typeface="宋体" pitchFamily="2" charset="-122"/>
            </a:endParaRPr>
          </a:p>
          <a:p>
            <a:pPr marL="806450" indent="-806450">
              <a:spcBef>
                <a:spcPts val="1200"/>
              </a:spcBef>
              <a:buClr>
                <a:schemeClr val="folHlink"/>
              </a:buClr>
              <a:buSzPct val="60000"/>
              <a:buFont typeface="Wingdings" pitchFamily="2" charset="2"/>
              <a:buNone/>
              <a:defRPr/>
            </a:pPr>
            <a:r>
              <a:rPr kumimoji="1" lang="zh-CN" altLang="en-US" sz="2400" b="1" dirty="0">
                <a:latin typeface="宋体" pitchFamily="2" charset="-122"/>
                <a:ea typeface="宋体" pitchFamily="2" charset="-122"/>
              </a:rPr>
              <a:t>（</a:t>
            </a:r>
            <a:r>
              <a:rPr kumimoji="1" lang="en-US" altLang="zh-CN" sz="2400" b="1" dirty="0">
                <a:latin typeface="宋体" pitchFamily="2" charset="-122"/>
                <a:ea typeface="宋体" pitchFamily="2" charset="-122"/>
              </a:rPr>
              <a:t>1</a:t>
            </a:r>
            <a:r>
              <a:rPr kumimoji="1" lang="zh-CN" altLang="en-US" sz="2400" b="1" dirty="0">
                <a:latin typeface="宋体" pitchFamily="2" charset="-122"/>
                <a:ea typeface="宋体" pitchFamily="2" charset="-122"/>
              </a:rPr>
              <a:t>） 对易于校正的错误，如丢失逗号，分号等，指出错误位置并校正。</a:t>
            </a:r>
            <a:endParaRPr kumimoji="1" lang="en-US" altLang="zh-CN" sz="2400" b="1" dirty="0">
              <a:latin typeface="宋体" pitchFamily="2" charset="-122"/>
              <a:ea typeface="宋体" pitchFamily="2" charset="-122"/>
            </a:endParaRPr>
          </a:p>
          <a:p>
            <a:pPr marL="806450" indent="-806450">
              <a:spcBef>
                <a:spcPts val="1200"/>
              </a:spcBef>
              <a:buClr>
                <a:schemeClr val="folHlink"/>
              </a:buClr>
              <a:buSzPct val="60000"/>
              <a:buFont typeface="Wingdings" pitchFamily="2" charset="2"/>
              <a:buNone/>
              <a:defRPr/>
            </a:pPr>
            <a:r>
              <a:rPr lang="zh-CN" altLang="en-US" sz="2400" b="1" dirty="0">
                <a:latin typeface="宋体" pitchFamily="2" charset="-122"/>
                <a:ea typeface="宋体" pitchFamily="2" charset="-122"/>
              </a:rPr>
              <a:t>（</a:t>
            </a:r>
            <a:r>
              <a:rPr lang="en-US" altLang="zh-CN" sz="2400" b="1" dirty="0">
                <a:latin typeface="宋体" pitchFamily="2" charset="-122"/>
                <a:ea typeface="宋体" pitchFamily="2" charset="-122"/>
              </a:rPr>
              <a:t>2</a:t>
            </a:r>
            <a:r>
              <a:rPr lang="zh-CN" altLang="en-US" sz="2400" b="1" dirty="0">
                <a:latin typeface="宋体" pitchFamily="2" charset="-122"/>
                <a:ea typeface="宋体" pitchFamily="2" charset="-122"/>
              </a:rPr>
              <a:t>） 对难于校正的错误，就跳过一些单词，知道读入一个符号能使编译程序恢复正常语法分析为止。</a:t>
            </a:r>
            <a:endParaRPr kumimoji="1" lang="zh-CN" altLang="zh-CN" sz="2400" b="1" dirty="0">
              <a:latin typeface="宋体" pitchFamily="2" charset="-122"/>
              <a:ea typeface="宋体" pitchFamily="2" charset="-122"/>
            </a:endParaRPr>
          </a:p>
        </p:txBody>
      </p:sp>
    </p:spTree>
  </p:cSld>
  <p:clrMapOvr>
    <a:masterClrMapping/>
  </p:clrMapOvr>
  <p:transition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641" name="灯片编号占位符 3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fld id="{F647DD4C-4D17-4E4F-8573-83E7A135A4AA}" type="slidenum">
              <a:rPr lang="en-US" altLang="zh-CN" smtClean="0"/>
              <a:pPr/>
              <a:t>75</a:t>
            </a:fld>
            <a:endParaRPr lang="en-US" altLang="zh-CN"/>
          </a:p>
          <a:p>
            <a:endParaRPr lang="en-US" altLang="zh-CN"/>
          </a:p>
        </p:txBody>
      </p:sp>
      <p:sp>
        <p:nvSpPr>
          <p:cNvPr id="240642" name="Rectangle 3"/>
          <p:cNvSpPr>
            <a:spLocks noChangeArrowheads="1"/>
          </p:cNvSpPr>
          <p:nvPr/>
        </p:nvSpPr>
        <p:spPr bwMode="auto">
          <a:xfrm>
            <a:off x="-304800" y="-762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altLang="zh-CN" sz="2800" b="1">
                <a:solidFill>
                  <a:srgbClr val="0000FF"/>
                </a:solidFill>
                <a:latin typeface="宋体" charset="-122"/>
              </a:rPr>
              <a:t>     </a:t>
            </a:r>
            <a:r>
              <a:rPr lang="zh-CN" altLang="en-US" sz="2800" b="1">
                <a:solidFill>
                  <a:srgbClr val="0000FF"/>
                </a:solidFill>
                <a:latin typeface="宋体" charset="-122"/>
              </a:rPr>
              <a:t>目标代码结构和代码生成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7200" y="990600"/>
            <a:ext cx="8243888" cy="558641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0" hangingPunct="0">
              <a:spcBef>
                <a:spcPts val="600"/>
              </a:spcBef>
              <a:defRPr/>
            </a:pPr>
            <a:r>
              <a:rPr lang="en-US" altLang="zh-CN" sz="2400" b="1" dirty="0">
                <a:latin typeface="宋体" pitchFamily="2" charset="-122"/>
                <a:ea typeface="宋体" pitchFamily="2" charset="-122"/>
              </a:rPr>
              <a:t>    </a:t>
            </a:r>
            <a:r>
              <a:rPr lang="zh-CN" altLang="en-US" sz="2400" b="1" dirty="0">
                <a:latin typeface="宋体" pitchFamily="2" charset="-122"/>
                <a:ea typeface="宋体" pitchFamily="2" charset="-122"/>
              </a:rPr>
              <a:t>解释执行</a:t>
            </a:r>
            <a:r>
              <a:rPr lang="en-US" altLang="zh-CN" sz="2400" b="1" dirty="0">
                <a:latin typeface="宋体" pitchFamily="2" charset="-122"/>
                <a:ea typeface="宋体" pitchFamily="2" charset="-122"/>
              </a:rPr>
              <a:t>CODE[0…]</a:t>
            </a:r>
            <a:r>
              <a:rPr lang="zh-CN" altLang="en-US" sz="2400" b="1" dirty="0">
                <a:latin typeface="宋体" pitchFamily="2" charset="-122"/>
                <a:ea typeface="宋体" pitchFamily="2" charset="-122"/>
              </a:rPr>
              <a:t>中的指令序列，数据空间为栈式计算机的存储空间。定义了</a:t>
            </a:r>
            <a:r>
              <a:rPr lang="en-US" altLang="zh-CN" sz="2400" b="1" dirty="0">
                <a:latin typeface="宋体" pitchFamily="2" charset="-122"/>
                <a:ea typeface="宋体" pitchFamily="2" charset="-122"/>
              </a:rPr>
              <a:t>4</a:t>
            </a:r>
            <a:r>
              <a:rPr lang="zh-CN" altLang="en-US" sz="2400" b="1" dirty="0">
                <a:latin typeface="宋体" pitchFamily="2" charset="-122"/>
                <a:ea typeface="宋体" pitchFamily="2" charset="-122"/>
              </a:rPr>
              <a:t>个寄存器：</a:t>
            </a:r>
            <a:endParaRPr lang="en-US" altLang="zh-CN" sz="2400" b="1" dirty="0">
              <a:latin typeface="宋体" pitchFamily="2" charset="-122"/>
              <a:ea typeface="宋体" pitchFamily="2" charset="-122"/>
            </a:endParaRPr>
          </a:p>
          <a:p>
            <a:pPr eaLnBrk="0" hangingPunct="0">
              <a:spcBef>
                <a:spcPts val="600"/>
              </a:spcBef>
              <a:defRPr/>
            </a:pPr>
            <a:r>
              <a:rPr lang="en-US" altLang="zh-CN" sz="2400" b="1" dirty="0">
                <a:latin typeface="宋体" pitchFamily="2" charset="-122"/>
                <a:ea typeface="宋体" pitchFamily="2" charset="-122"/>
              </a:rPr>
              <a:t>I </a:t>
            </a:r>
            <a:r>
              <a:rPr lang="zh-CN" altLang="en-US" sz="2400" b="1" dirty="0">
                <a:latin typeface="宋体" pitchFamily="2" charset="-122"/>
                <a:ea typeface="宋体" pitchFamily="2" charset="-122"/>
              </a:rPr>
              <a:t>指令寄存器，存放当前正在解释的目标指令；</a:t>
            </a:r>
            <a:endParaRPr lang="en-US" altLang="zh-CN" sz="2400" b="1" dirty="0">
              <a:latin typeface="宋体" pitchFamily="2" charset="-122"/>
              <a:ea typeface="宋体" pitchFamily="2" charset="-122"/>
            </a:endParaRPr>
          </a:p>
          <a:p>
            <a:pPr eaLnBrk="0" hangingPunct="0">
              <a:spcBef>
                <a:spcPts val="600"/>
              </a:spcBef>
              <a:defRPr/>
            </a:pPr>
            <a:r>
              <a:rPr lang="en-US" altLang="zh-CN" sz="2400" b="1" dirty="0">
                <a:latin typeface="宋体" pitchFamily="2" charset="-122"/>
                <a:ea typeface="宋体" pitchFamily="2" charset="-122"/>
              </a:rPr>
              <a:t>P </a:t>
            </a:r>
            <a:r>
              <a:rPr lang="zh-CN" altLang="en-US" sz="2400" b="1" dirty="0">
                <a:latin typeface="宋体" pitchFamily="2" charset="-122"/>
                <a:ea typeface="宋体" pitchFamily="2" charset="-122"/>
              </a:rPr>
              <a:t>程序地址寄存器，下一条要执行的目标指令地址；</a:t>
            </a:r>
            <a:endParaRPr lang="en-US" altLang="zh-CN" sz="2400" b="1" dirty="0">
              <a:latin typeface="宋体" pitchFamily="2" charset="-122"/>
              <a:ea typeface="宋体" pitchFamily="2" charset="-122"/>
            </a:endParaRPr>
          </a:p>
          <a:p>
            <a:pPr eaLnBrk="0" hangingPunct="0">
              <a:spcBef>
                <a:spcPts val="600"/>
              </a:spcBef>
              <a:defRPr/>
            </a:pPr>
            <a:r>
              <a:rPr lang="en-US" altLang="zh-CN" sz="2400" b="1" dirty="0">
                <a:latin typeface="宋体" pitchFamily="2" charset="-122"/>
                <a:ea typeface="宋体" pitchFamily="2" charset="-122"/>
              </a:rPr>
              <a:t>T </a:t>
            </a:r>
            <a:r>
              <a:rPr lang="zh-CN" altLang="en-US" sz="2400" b="1" dirty="0">
                <a:latin typeface="宋体" pitchFamily="2" charset="-122"/>
                <a:ea typeface="宋体" pitchFamily="2" charset="-122"/>
              </a:rPr>
              <a:t>栈顶寄存器；</a:t>
            </a:r>
            <a:endParaRPr lang="en-US" altLang="zh-CN" sz="2400" b="1" dirty="0">
              <a:latin typeface="宋体" pitchFamily="2" charset="-122"/>
              <a:ea typeface="宋体" pitchFamily="2" charset="-122"/>
            </a:endParaRPr>
          </a:p>
          <a:p>
            <a:pPr eaLnBrk="0" hangingPunct="0">
              <a:spcBef>
                <a:spcPts val="600"/>
              </a:spcBef>
              <a:defRPr/>
            </a:pPr>
            <a:r>
              <a:rPr lang="en-US" altLang="zh-CN" sz="2400" b="1" dirty="0">
                <a:latin typeface="宋体" pitchFamily="2" charset="-122"/>
                <a:ea typeface="宋体" pitchFamily="2" charset="-122"/>
              </a:rPr>
              <a:t>B </a:t>
            </a:r>
            <a:r>
              <a:rPr lang="zh-CN" altLang="en-US" sz="2400" b="1" dirty="0">
                <a:latin typeface="宋体" pitchFamily="2" charset="-122"/>
                <a:ea typeface="宋体" pitchFamily="2" charset="-122"/>
              </a:rPr>
              <a:t>基地址寄存器。</a:t>
            </a:r>
            <a:endParaRPr lang="en-US" altLang="zh-CN" sz="2400" b="1" dirty="0">
              <a:latin typeface="宋体" pitchFamily="2" charset="-122"/>
              <a:ea typeface="宋体" pitchFamily="2" charset="-122"/>
            </a:endParaRPr>
          </a:p>
          <a:p>
            <a:pPr eaLnBrk="0" hangingPunct="0">
              <a:spcBef>
                <a:spcPts val="600"/>
              </a:spcBef>
              <a:defRPr/>
            </a:pPr>
            <a:r>
              <a:rPr lang="en-US" altLang="zh-CN" sz="2400" b="1" dirty="0">
                <a:latin typeface="宋体" pitchFamily="2" charset="-122"/>
                <a:ea typeface="宋体" pitchFamily="2" charset="-122"/>
              </a:rPr>
              <a:t>    B</a:t>
            </a:r>
            <a:r>
              <a:rPr lang="zh-CN" altLang="en-US" sz="2400" b="1" dirty="0">
                <a:latin typeface="宋体" pitchFamily="2" charset="-122"/>
                <a:ea typeface="宋体" pitchFamily="2" charset="-122"/>
              </a:rPr>
              <a:t>和</a:t>
            </a:r>
            <a:r>
              <a:rPr lang="en-US" altLang="zh-CN" sz="2400" b="1" dirty="0">
                <a:latin typeface="宋体" pitchFamily="2" charset="-122"/>
                <a:ea typeface="宋体" pitchFamily="2" charset="-122"/>
              </a:rPr>
              <a:t>T</a:t>
            </a:r>
            <a:r>
              <a:rPr lang="zh-CN" altLang="en-US" sz="2400" b="1" dirty="0">
                <a:latin typeface="宋体" pitchFamily="2" charset="-122"/>
                <a:ea typeface="宋体" pitchFamily="2" charset="-122"/>
              </a:rPr>
              <a:t>指向的单元间存放的数据有：</a:t>
            </a:r>
            <a:endParaRPr lang="en-US" altLang="zh-CN" sz="2400" b="1" dirty="0">
              <a:latin typeface="宋体" pitchFamily="2" charset="-122"/>
              <a:ea typeface="宋体" pitchFamily="2" charset="-122"/>
            </a:endParaRPr>
          </a:p>
          <a:p>
            <a:pPr marL="715963" indent="-715963" eaLnBrk="0" hangingPunct="0">
              <a:spcBef>
                <a:spcPts val="600"/>
              </a:spcBef>
              <a:defRPr/>
            </a:pPr>
            <a:r>
              <a:rPr lang="zh-CN" altLang="en-US" sz="2400" b="1" dirty="0">
                <a:latin typeface="宋体" pitchFamily="2" charset="-122"/>
                <a:ea typeface="宋体" pitchFamily="2" charset="-122"/>
              </a:rPr>
              <a:t> 静态部分：变量和联系单元</a:t>
            </a:r>
            <a:r>
              <a:rPr lang="en-US" altLang="zh-CN" sz="2400" b="1" dirty="0">
                <a:latin typeface="宋体" pitchFamily="2" charset="-122"/>
                <a:ea typeface="宋体" pitchFamily="2" charset="-122"/>
              </a:rPr>
              <a:t>SL</a:t>
            </a:r>
            <a:r>
              <a:rPr lang="zh-CN" altLang="en-US" sz="2400" b="1" dirty="0">
                <a:latin typeface="宋体" pitchFamily="2" charset="-122"/>
                <a:ea typeface="宋体" pitchFamily="2" charset="-122"/>
              </a:rPr>
              <a:t>（静态链指向定义该过程的直接外层最新数据段基地址）、</a:t>
            </a:r>
            <a:r>
              <a:rPr lang="en-US" altLang="zh-CN" sz="2400" b="1" dirty="0">
                <a:latin typeface="宋体" pitchFamily="2" charset="-122"/>
                <a:ea typeface="宋体" pitchFamily="2" charset="-122"/>
              </a:rPr>
              <a:t>DL</a:t>
            </a:r>
            <a:r>
              <a:rPr lang="zh-CN" altLang="en-US" sz="2400" b="1" dirty="0">
                <a:latin typeface="宋体" pitchFamily="2" charset="-122"/>
                <a:ea typeface="宋体" pitchFamily="2" charset="-122"/>
              </a:rPr>
              <a:t>（动态链指向调用者基地址）、</a:t>
            </a:r>
            <a:r>
              <a:rPr lang="en-US" altLang="zh-CN" sz="2400" b="1" dirty="0">
                <a:latin typeface="宋体" pitchFamily="2" charset="-122"/>
                <a:ea typeface="宋体" pitchFamily="2" charset="-122"/>
              </a:rPr>
              <a:t>RA</a:t>
            </a:r>
            <a:r>
              <a:rPr lang="zh-CN" altLang="en-US" sz="2400" b="1" dirty="0">
                <a:latin typeface="宋体" pitchFamily="2" charset="-122"/>
                <a:ea typeface="宋体" pitchFamily="2" charset="-122"/>
              </a:rPr>
              <a:t>（返回地址））</a:t>
            </a:r>
            <a:endParaRPr lang="en-US" altLang="zh-CN" sz="2400" b="1" dirty="0">
              <a:latin typeface="宋体" pitchFamily="2" charset="-122"/>
              <a:ea typeface="宋体" pitchFamily="2" charset="-122"/>
            </a:endParaRPr>
          </a:p>
          <a:p>
            <a:pPr eaLnBrk="0" hangingPunct="0">
              <a:spcBef>
                <a:spcPts val="600"/>
              </a:spcBef>
              <a:defRPr/>
            </a:pPr>
            <a:r>
              <a:rPr lang="zh-CN" altLang="en-US" sz="2400" b="1" dirty="0">
                <a:latin typeface="宋体" pitchFamily="2" charset="-122"/>
                <a:ea typeface="宋体" pitchFamily="2" charset="-122"/>
              </a:rPr>
              <a:t> 动态部分：临时单元和累加器用，随时分配和用完释放，</a:t>
            </a:r>
            <a:endParaRPr lang="en-US" altLang="zh-CN" sz="2400" b="1" dirty="0">
              <a:latin typeface="宋体" pitchFamily="2" charset="-122"/>
              <a:ea typeface="宋体" pitchFamily="2" charset="-122"/>
            </a:endParaRPr>
          </a:p>
          <a:p>
            <a:pPr eaLnBrk="0" hangingPunct="0">
              <a:spcBef>
                <a:spcPts val="600"/>
              </a:spcBef>
              <a:defRPr/>
            </a:pPr>
            <a:endParaRPr lang="zh-CN" altLang="zh-CN" sz="2400" b="1" dirty="0">
              <a:latin typeface="宋体" pitchFamily="2" charset="-122"/>
              <a:ea typeface="宋体" pitchFamily="2" charset="-122"/>
            </a:endParaRPr>
          </a:p>
          <a:p>
            <a:pPr eaLnBrk="0" hangingPunct="0">
              <a:spcBef>
                <a:spcPts val="600"/>
              </a:spcBef>
              <a:defRPr/>
            </a:pPr>
            <a:endParaRPr lang="zh-CN" altLang="en-US" sz="2400" dirty="0">
              <a:latin typeface="宋体" pitchFamily="2" charset="-122"/>
              <a:ea typeface="宋体" pitchFamily="2" charset="-122"/>
            </a:endParaRPr>
          </a:p>
        </p:txBody>
      </p:sp>
    </p:spTree>
  </p:cSld>
  <p:clrMapOvr>
    <a:masterClrMapping/>
  </p:clrMapOvr>
  <p:transition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348D98E-08D1-45C0-8938-D720516E22E1}" type="slidenum">
              <a:rPr lang="en-US" altLang="zh-CN" smtClean="0"/>
              <a:pPr>
                <a:defRPr/>
              </a:pPr>
              <a:t>76</a:t>
            </a:fld>
            <a:endParaRPr lang="en-US" altLang="zh-CN"/>
          </a:p>
        </p:txBody>
      </p:sp>
      <p:sp>
        <p:nvSpPr>
          <p:cNvPr id="3" name="Slide Number Placeholder 3"/>
          <p:cNvSpPr txBox="1">
            <a:spLocks/>
          </p:cNvSpPr>
          <p:nvPr/>
        </p:nvSpPr>
        <p:spPr bwMode="auto">
          <a:xfrm>
            <a:off x="7543800" y="6294438"/>
            <a:ext cx="1905000" cy="422275"/>
          </a:xfrm>
          <a:prstGeom prst="rect">
            <a:avLst/>
          </a:prstGeom>
          <a:noFill/>
          <a:ln>
            <a:noFill/>
            <a:miter lim="800000"/>
            <a:headEnd/>
            <a:tailEnd/>
          </a:ln>
          <a:effectLst/>
        </p:spPr>
        <p:txBody>
          <a:bodyPr/>
          <a:lstStyle/>
          <a:p>
            <a:pPr>
              <a:defRPr/>
            </a:pPr>
            <a:fld id="{064CE994-A9D0-4436-BE6F-E92DC655C3A6}" type="slidenum">
              <a:rPr lang="en-US" altLang="zh-CN" sz="1400">
                <a:ea typeface="+mn-ea"/>
              </a:rPr>
              <a:pPr>
                <a:defRPr/>
              </a:pPr>
              <a:t>76</a:t>
            </a:fld>
            <a:endParaRPr lang="en-US" altLang="zh-CN" sz="1400">
              <a:ea typeface="+mn-ea"/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5849938" y="228600"/>
          <a:ext cx="1607840" cy="59910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78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49628">
                <a:tc>
                  <a:txBody>
                    <a:bodyPr/>
                    <a:lstStyle/>
                    <a:p>
                      <a:pPr algn="ctr"/>
                      <a:endParaRPr lang="zh-CN" altLang="en-US" sz="10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9628">
                <a:tc>
                  <a:txBody>
                    <a:bodyPr/>
                    <a:lstStyle/>
                    <a:p>
                      <a:pPr algn="ctr"/>
                      <a:endParaRPr lang="zh-CN" altLang="en-US" sz="10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9628">
                <a:tc>
                  <a:txBody>
                    <a:bodyPr/>
                    <a:lstStyle/>
                    <a:p>
                      <a:pPr algn="ctr"/>
                      <a:endParaRPr lang="zh-CN" altLang="en-US" sz="10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9628">
                <a:tc>
                  <a:txBody>
                    <a:bodyPr/>
                    <a:lstStyle/>
                    <a:p>
                      <a:pPr algn="ctr"/>
                      <a:endParaRPr lang="zh-CN" altLang="en-US" sz="10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9628">
                <a:tc>
                  <a:txBody>
                    <a:bodyPr/>
                    <a:lstStyle/>
                    <a:p>
                      <a:pPr algn="ctr"/>
                      <a:endParaRPr lang="zh-CN" altLang="en-US" sz="10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9628">
                <a:tc>
                  <a:txBody>
                    <a:bodyPr/>
                    <a:lstStyle/>
                    <a:p>
                      <a:pPr algn="ctr"/>
                      <a:endParaRPr lang="zh-CN" altLang="en-US" sz="10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9628">
                <a:tc>
                  <a:txBody>
                    <a:bodyPr/>
                    <a:lstStyle/>
                    <a:p>
                      <a:pPr algn="ctr"/>
                      <a:endParaRPr lang="zh-CN" altLang="en-US" sz="10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9628">
                <a:tc>
                  <a:txBody>
                    <a:bodyPr/>
                    <a:lstStyle/>
                    <a:p>
                      <a:pPr algn="ctr"/>
                      <a:endParaRPr lang="zh-CN" altLang="en-US" sz="10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49628">
                <a:tc>
                  <a:txBody>
                    <a:bodyPr/>
                    <a:lstStyle/>
                    <a:p>
                      <a:pPr algn="ctr"/>
                      <a:endParaRPr lang="zh-CN" altLang="en-US" sz="10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49628">
                <a:tc>
                  <a:txBody>
                    <a:bodyPr/>
                    <a:lstStyle/>
                    <a:p>
                      <a:pPr algn="ctr"/>
                      <a:endParaRPr lang="zh-CN" altLang="en-US" sz="10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49628">
                <a:tc>
                  <a:txBody>
                    <a:bodyPr/>
                    <a:lstStyle/>
                    <a:p>
                      <a:pPr algn="ctr"/>
                      <a:endParaRPr lang="zh-CN" altLang="en-US" sz="10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49628">
                <a:tc>
                  <a:txBody>
                    <a:bodyPr/>
                    <a:lstStyle/>
                    <a:p>
                      <a:pPr algn="ctr"/>
                      <a:endParaRPr lang="zh-CN" altLang="en-US" sz="10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49628">
                <a:tc>
                  <a:txBody>
                    <a:bodyPr/>
                    <a:lstStyle/>
                    <a:p>
                      <a:pPr algn="ctr"/>
                      <a:endParaRPr lang="zh-CN" altLang="en-US" sz="10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49628">
                <a:tc>
                  <a:txBody>
                    <a:bodyPr/>
                    <a:lstStyle/>
                    <a:p>
                      <a:pPr algn="ctr"/>
                      <a:endParaRPr lang="zh-CN" altLang="en-US" sz="10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49628">
                <a:tc>
                  <a:txBody>
                    <a:bodyPr/>
                    <a:lstStyle/>
                    <a:p>
                      <a:pPr algn="ctr"/>
                      <a:endParaRPr lang="zh-CN" altLang="en-US" sz="10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49628">
                <a:tc>
                  <a:txBody>
                    <a:bodyPr/>
                    <a:lstStyle/>
                    <a:p>
                      <a:pPr algn="ctr"/>
                      <a:endParaRPr lang="zh-CN" altLang="en-US" sz="10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49628">
                <a:tc>
                  <a:txBody>
                    <a:bodyPr/>
                    <a:lstStyle/>
                    <a:p>
                      <a:pPr algn="ctr"/>
                      <a:endParaRPr lang="zh-CN" altLang="en-US" sz="10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49628">
                <a:tc>
                  <a:txBody>
                    <a:bodyPr/>
                    <a:lstStyle/>
                    <a:p>
                      <a:pPr algn="ctr"/>
                      <a:endParaRPr lang="zh-CN" altLang="en-US" sz="10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49628">
                <a:tc>
                  <a:txBody>
                    <a:bodyPr/>
                    <a:lstStyle/>
                    <a:p>
                      <a:pPr algn="ctr"/>
                      <a:endParaRPr lang="zh-CN" altLang="en-US" sz="10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49628">
                <a:tc>
                  <a:txBody>
                    <a:bodyPr/>
                    <a:lstStyle/>
                    <a:p>
                      <a:pPr algn="ctr"/>
                      <a:endParaRPr lang="zh-CN" altLang="en-US" sz="10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49628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主程序变量区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24962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/>
                        <a:t>0</a:t>
                      </a:r>
                      <a:endParaRPr lang="zh-CN" altLang="en-US" sz="10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24962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/>
                        <a:t>0</a:t>
                      </a:r>
                      <a:endParaRPr lang="zh-CN" altLang="en-US" sz="10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24962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/>
                        <a:t>0</a:t>
                      </a:r>
                      <a:endParaRPr lang="zh-CN" altLang="en-US" sz="10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</a:tbl>
          </a:graphicData>
        </a:graphic>
      </p:graphicFrame>
      <p:grpSp>
        <p:nvGrpSpPr>
          <p:cNvPr id="5" name="组合 4"/>
          <p:cNvGrpSpPr>
            <a:grpSpLocks/>
          </p:cNvGrpSpPr>
          <p:nvPr/>
        </p:nvGrpSpPr>
        <p:grpSpPr bwMode="auto">
          <a:xfrm>
            <a:off x="4913313" y="5097463"/>
            <a:ext cx="863600" cy="461962"/>
            <a:chOff x="3923928" y="5373216"/>
            <a:chExt cx="864096" cy="461665"/>
          </a:xfrm>
        </p:grpSpPr>
        <p:sp>
          <p:nvSpPr>
            <p:cNvPr id="241778" name="TextBox 5"/>
            <p:cNvSpPr txBox="1">
              <a:spLocks noChangeArrowheads="1"/>
            </p:cNvSpPr>
            <p:nvPr/>
          </p:nvSpPr>
          <p:spPr bwMode="auto">
            <a:xfrm>
              <a:off x="3923928" y="5373216"/>
              <a:ext cx="432048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/>
              <a:r>
                <a:rPr lang="en-US" altLang="zh-CN">
                  <a:ea typeface="微软雅黑" pitchFamily="34" charset="-122"/>
                </a:rPr>
                <a:t>T</a:t>
              </a:r>
              <a:endParaRPr lang="zh-CN" altLang="en-US">
                <a:ea typeface="微软雅黑" pitchFamily="34" charset="-122"/>
              </a:endParaRPr>
            </a:p>
          </p:txBody>
        </p:sp>
        <p:sp>
          <p:nvSpPr>
            <p:cNvPr id="241779" name="右箭头 6"/>
            <p:cNvSpPr>
              <a:spLocks noChangeArrowheads="1"/>
            </p:cNvSpPr>
            <p:nvPr/>
          </p:nvSpPr>
          <p:spPr bwMode="auto">
            <a:xfrm>
              <a:off x="4211960" y="5589240"/>
              <a:ext cx="576064" cy="72008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FF3300"/>
            </a:solidFill>
            <a:ln w="9525" algn="ctr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/>
            <a:lstStyle/>
            <a:p>
              <a:endParaRPr kumimoji="1" lang="zh-CN" altLang="en-US" sz="2400">
                <a:latin typeface="Tahoma" pitchFamily="34" charset="0"/>
              </a:endParaRPr>
            </a:p>
          </p:txBody>
        </p:sp>
      </p:grpSp>
      <p:grpSp>
        <p:nvGrpSpPr>
          <p:cNvPr id="8" name="组合 7"/>
          <p:cNvGrpSpPr>
            <a:grpSpLocks/>
          </p:cNvGrpSpPr>
          <p:nvPr/>
        </p:nvGrpSpPr>
        <p:grpSpPr bwMode="auto">
          <a:xfrm>
            <a:off x="4913313" y="5861050"/>
            <a:ext cx="863600" cy="460375"/>
            <a:chOff x="3923928" y="5847655"/>
            <a:chExt cx="864096" cy="461665"/>
          </a:xfrm>
        </p:grpSpPr>
        <p:sp>
          <p:nvSpPr>
            <p:cNvPr id="241776" name="TextBox 8"/>
            <p:cNvSpPr txBox="1">
              <a:spLocks noChangeArrowheads="1"/>
            </p:cNvSpPr>
            <p:nvPr/>
          </p:nvSpPr>
          <p:spPr bwMode="auto">
            <a:xfrm>
              <a:off x="3923928" y="5847655"/>
              <a:ext cx="432048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/>
              <a:r>
                <a:rPr lang="en-US" altLang="zh-CN">
                  <a:ea typeface="微软雅黑" pitchFamily="34" charset="-122"/>
                </a:rPr>
                <a:t>B</a:t>
              </a:r>
            </a:p>
          </p:txBody>
        </p:sp>
        <p:sp>
          <p:nvSpPr>
            <p:cNvPr id="241777" name="右箭头 9"/>
            <p:cNvSpPr>
              <a:spLocks noChangeArrowheads="1"/>
            </p:cNvSpPr>
            <p:nvPr/>
          </p:nvSpPr>
          <p:spPr bwMode="auto">
            <a:xfrm>
              <a:off x="4211960" y="6063679"/>
              <a:ext cx="576064" cy="72008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FF3300"/>
            </a:solidFill>
            <a:ln w="9525" algn="ctr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/>
            <a:lstStyle/>
            <a:p>
              <a:endParaRPr kumimoji="1" lang="zh-CN" altLang="en-US" sz="2400">
                <a:latin typeface="Tahoma" pitchFamily="34" charset="0"/>
              </a:endParaRPr>
            </a:p>
          </p:txBody>
        </p:sp>
      </p:grpSp>
      <p:graphicFrame>
        <p:nvGraphicFramePr>
          <p:cNvPr id="11" name="表格 10"/>
          <p:cNvGraphicFramePr>
            <a:graphicFrameLocks noGrp="1"/>
          </p:cNvGraphicFramePr>
          <p:nvPr/>
        </p:nvGraphicFramePr>
        <p:xfrm>
          <a:off x="5867400" y="1233488"/>
          <a:ext cx="1607840" cy="2496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78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49628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dirty="0">
                          <a:solidFill>
                            <a:srgbClr val="000099"/>
                          </a:solidFill>
                        </a:rPr>
                        <a:t>。。。。。。</a:t>
                      </a:r>
                      <a:r>
                        <a:rPr lang="en-US" altLang="zh-CN" sz="1000" dirty="0"/>
                        <a:t>….</a:t>
                      </a:r>
                      <a:endParaRPr lang="zh-CN" altLang="en-US" sz="1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2" name="表格 11"/>
          <p:cNvGraphicFramePr>
            <a:graphicFrameLocks noGrp="1"/>
          </p:cNvGraphicFramePr>
          <p:nvPr/>
        </p:nvGraphicFramePr>
        <p:xfrm>
          <a:off x="5867400" y="2490788"/>
          <a:ext cx="1607840" cy="2496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78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49628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dirty="0">
                          <a:solidFill>
                            <a:srgbClr val="000099"/>
                          </a:solidFill>
                        </a:rPr>
                        <a:t>。。。。。。</a:t>
                      </a:r>
                      <a:r>
                        <a:rPr lang="en-US" altLang="zh-CN" sz="1000" dirty="0"/>
                        <a:t>….</a:t>
                      </a:r>
                      <a:endParaRPr lang="zh-CN" altLang="en-US" sz="1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3" name="表格 12"/>
          <p:cNvGraphicFramePr>
            <a:graphicFrameLocks noGrp="1"/>
          </p:cNvGraphicFramePr>
          <p:nvPr/>
        </p:nvGraphicFramePr>
        <p:xfrm>
          <a:off x="5864225" y="3730625"/>
          <a:ext cx="1607840" cy="2496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78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49628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dirty="0">
                          <a:solidFill>
                            <a:srgbClr val="000099"/>
                          </a:solidFill>
                        </a:rPr>
                        <a:t>。。。。。。</a:t>
                      </a:r>
                      <a:r>
                        <a:rPr lang="en-US" altLang="zh-CN" sz="1000" dirty="0"/>
                        <a:t>….</a:t>
                      </a:r>
                      <a:endParaRPr lang="zh-CN" altLang="en-US" sz="1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4" name="表格 13"/>
          <p:cNvGraphicFramePr>
            <a:graphicFrameLocks noGrp="1"/>
          </p:cNvGraphicFramePr>
          <p:nvPr/>
        </p:nvGraphicFramePr>
        <p:xfrm>
          <a:off x="5849938" y="231775"/>
          <a:ext cx="1607840" cy="9985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78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4962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>
                          <a:solidFill>
                            <a:srgbClr val="002060"/>
                          </a:solidFill>
                        </a:rPr>
                        <a:t>B</a:t>
                      </a:r>
                      <a:r>
                        <a:rPr lang="zh-CN" altLang="en-US" sz="1000" b="1" dirty="0">
                          <a:solidFill>
                            <a:srgbClr val="002060"/>
                          </a:solidFill>
                        </a:rPr>
                        <a:t>的局部变量</a:t>
                      </a:r>
                      <a:r>
                        <a:rPr lang="en-US" altLang="zh-CN" sz="1000" b="1" dirty="0">
                          <a:solidFill>
                            <a:srgbClr val="002060"/>
                          </a:solidFill>
                        </a:rPr>
                        <a:t>….</a:t>
                      </a:r>
                      <a:endParaRPr lang="zh-CN" altLang="en-US" sz="1000" b="1" dirty="0">
                        <a:solidFill>
                          <a:srgbClr val="00206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962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>
                          <a:solidFill>
                            <a:srgbClr val="002060"/>
                          </a:solidFill>
                        </a:rPr>
                        <a:t>RA</a:t>
                      </a:r>
                      <a:endParaRPr lang="zh-CN" altLang="en-US" sz="1000" b="1" dirty="0">
                        <a:solidFill>
                          <a:srgbClr val="00206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962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>
                          <a:solidFill>
                            <a:srgbClr val="002060"/>
                          </a:solidFill>
                        </a:rPr>
                        <a:t>DL</a:t>
                      </a:r>
                      <a:endParaRPr lang="zh-CN" altLang="en-US" sz="1000" b="1" dirty="0">
                        <a:solidFill>
                          <a:srgbClr val="00206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962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>
                          <a:solidFill>
                            <a:srgbClr val="002060"/>
                          </a:solidFill>
                        </a:rPr>
                        <a:t>SL</a:t>
                      </a:r>
                      <a:endParaRPr lang="zh-CN" altLang="en-US" sz="1000" b="1" dirty="0">
                        <a:solidFill>
                          <a:srgbClr val="00206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5" name="表格 14"/>
          <p:cNvGraphicFramePr>
            <a:graphicFrameLocks noGrp="1"/>
          </p:cNvGraphicFramePr>
          <p:nvPr/>
        </p:nvGraphicFramePr>
        <p:xfrm>
          <a:off x="5881688" y="4992688"/>
          <a:ext cx="1607840" cy="2496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78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49628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dirty="0">
                          <a:solidFill>
                            <a:srgbClr val="000099"/>
                          </a:solidFill>
                        </a:rPr>
                        <a:t>。。。。。。</a:t>
                      </a:r>
                      <a:r>
                        <a:rPr lang="en-US" altLang="zh-CN" sz="1000" dirty="0"/>
                        <a:t>….</a:t>
                      </a:r>
                      <a:endParaRPr lang="zh-CN" altLang="en-US" sz="1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" name="表格 15"/>
          <p:cNvGraphicFramePr>
            <a:graphicFrameLocks noGrp="1"/>
          </p:cNvGraphicFramePr>
          <p:nvPr/>
        </p:nvGraphicFramePr>
        <p:xfrm>
          <a:off x="5897563" y="3997325"/>
          <a:ext cx="1607840" cy="9985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78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4962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>
                          <a:solidFill>
                            <a:srgbClr val="002060"/>
                          </a:solidFill>
                        </a:rPr>
                        <a:t>A</a:t>
                      </a:r>
                      <a:r>
                        <a:rPr lang="zh-CN" altLang="en-US" sz="1000" b="1" dirty="0">
                          <a:solidFill>
                            <a:srgbClr val="002060"/>
                          </a:solidFill>
                        </a:rPr>
                        <a:t>的局部变量</a:t>
                      </a:r>
                      <a:r>
                        <a:rPr lang="en-US" altLang="zh-CN" sz="1000" b="1" dirty="0">
                          <a:solidFill>
                            <a:srgbClr val="002060"/>
                          </a:solidFill>
                        </a:rPr>
                        <a:t>….</a:t>
                      </a:r>
                      <a:endParaRPr lang="zh-CN" altLang="en-US" sz="1000" b="1" dirty="0">
                        <a:solidFill>
                          <a:srgbClr val="00206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962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>
                          <a:solidFill>
                            <a:srgbClr val="002060"/>
                          </a:solidFill>
                        </a:rPr>
                        <a:t>RA</a:t>
                      </a:r>
                      <a:endParaRPr lang="zh-CN" altLang="en-US" sz="1000" b="1" dirty="0">
                        <a:solidFill>
                          <a:srgbClr val="00206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962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>
                          <a:solidFill>
                            <a:srgbClr val="002060"/>
                          </a:solidFill>
                        </a:rPr>
                        <a:t>DL</a:t>
                      </a:r>
                      <a:endParaRPr lang="zh-CN" altLang="en-US" sz="1000" b="1" dirty="0">
                        <a:solidFill>
                          <a:srgbClr val="00206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962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>
                          <a:solidFill>
                            <a:srgbClr val="002060"/>
                          </a:solidFill>
                        </a:rPr>
                        <a:t>SL</a:t>
                      </a:r>
                      <a:endParaRPr lang="zh-CN" altLang="en-US" sz="1000" b="1" dirty="0">
                        <a:solidFill>
                          <a:srgbClr val="00206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17" name="组合 16"/>
          <p:cNvGrpSpPr>
            <a:grpSpLocks/>
          </p:cNvGrpSpPr>
          <p:nvPr/>
        </p:nvGrpSpPr>
        <p:grpSpPr bwMode="auto">
          <a:xfrm>
            <a:off x="7289800" y="4665663"/>
            <a:ext cx="431800" cy="1439862"/>
            <a:chOff x="8172400" y="4725144"/>
            <a:chExt cx="432048" cy="1440160"/>
          </a:xfrm>
        </p:grpSpPr>
        <p:cxnSp>
          <p:nvCxnSpPr>
            <p:cNvPr id="241774" name="肘形连接符 17"/>
            <p:cNvCxnSpPr>
              <a:cxnSpLocks noChangeShapeType="1"/>
            </p:cNvCxnSpPr>
            <p:nvPr/>
          </p:nvCxnSpPr>
          <p:spPr bwMode="auto">
            <a:xfrm rot="16200000" flipH="1">
              <a:off x="7668344" y="5229200"/>
              <a:ext cx="1440160" cy="432048"/>
            </a:xfrm>
            <a:prstGeom prst="bentConnector3">
              <a:avLst>
                <a:gd name="adj1" fmla="val -1852"/>
              </a:avLst>
            </a:prstGeom>
            <a:noFill/>
            <a:ln w="9525" algn="ctr">
              <a:solidFill>
                <a:schemeClr val="tx1"/>
              </a:solidFill>
              <a:miter lim="800000"/>
              <a:headEnd/>
              <a:tailEnd/>
            </a:ln>
          </p:spPr>
        </p:cxnSp>
        <p:cxnSp>
          <p:nvCxnSpPr>
            <p:cNvPr id="241775" name="直接箭头连接符 18"/>
            <p:cNvCxnSpPr>
              <a:cxnSpLocks noChangeShapeType="1"/>
            </p:cNvCxnSpPr>
            <p:nvPr/>
          </p:nvCxnSpPr>
          <p:spPr bwMode="auto">
            <a:xfrm flipH="1">
              <a:off x="8316416" y="6150064"/>
              <a:ext cx="288032" cy="0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miter lim="800000"/>
              <a:headEnd/>
              <a:tailEnd type="arrow" w="med" len="med"/>
            </a:ln>
          </p:spPr>
        </p:cxnSp>
      </p:grpSp>
      <p:grpSp>
        <p:nvGrpSpPr>
          <p:cNvPr id="20" name="组合 19"/>
          <p:cNvGrpSpPr>
            <a:grpSpLocks/>
          </p:cNvGrpSpPr>
          <p:nvPr/>
        </p:nvGrpSpPr>
        <p:grpSpPr bwMode="auto">
          <a:xfrm flipH="1">
            <a:off x="5561013" y="4954588"/>
            <a:ext cx="431800" cy="1214437"/>
            <a:chOff x="8172400" y="4725144"/>
            <a:chExt cx="432048" cy="1440160"/>
          </a:xfrm>
        </p:grpSpPr>
        <p:cxnSp>
          <p:nvCxnSpPr>
            <p:cNvPr id="241772" name="肘形连接符 20"/>
            <p:cNvCxnSpPr>
              <a:cxnSpLocks noChangeShapeType="1"/>
            </p:cNvCxnSpPr>
            <p:nvPr/>
          </p:nvCxnSpPr>
          <p:spPr bwMode="auto">
            <a:xfrm rot="16200000" flipH="1">
              <a:off x="7668344" y="5229200"/>
              <a:ext cx="1440160" cy="432048"/>
            </a:xfrm>
            <a:prstGeom prst="bentConnector3">
              <a:avLst>
                <a:gd name="adj1" fmla="val -1852"/>
              </a:avLst>
            </a:prstGeom>
            <a:noFill/>
            <a:ln w="9525" algn="ctr">
              <a:solidFill>
                <a:schemeClr val="tx1"/>
              </a:solidFill>
              <a:miter lim="800000"/>
              <a:headEnd/>
              <a:tailEnd/>
            </a:ln>
          </p:spPr>
        </p:cxnSp>
        <p:cxnSp>
          <p:nvCxnSpPr>
            <p:cNvPr id="241773" name="直接箭头连接符 21"/>
            <p:cNvCxnSpPr>
              <a:cxnSpLocks noChangeShapeType="1"/>
            </p:cNvCxnSpPr>
            <p:nvPr/>
          </p:nvCxnSpPr>
          <p:spPr bwMode="auto">
            <a:xfrm flipH="1">
              <a:off x="8316416" y="6150064"/>
              <a:ext cx="288032" cy="0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miter lim="800000"/>
              <a:headEnd/>
              <a:tailEnd type="arrow" w="med" len="med"/>
            </a:ln>
          </p:spPr>
        </p:cxnSp>
      </p:grpSp>
      <p:grpSp>
        <p:nvGrpSpPr>
          <p:cNvPr id="23" name="组合 22"/>
          <p:cNvGrpSpPr>
            <a:grpSpLocks/>
          </p:cNvGrpSpPr>
          <p:nvPr/>
        </p:nvGrpSpPr>
        <p:grpSpPr bwMode="auto">
          <a:xfrm>
            <a:off x="7289800" y="3441700"/>
            <a:ext cx="647700" cy="1512888"/>
            <a:chOff x="8172400" y="4725144"/>
            <a:chExt cx="432048" cy="1440160"/>
          </a:xfrm>
        </p:grpSpPr>
        <p:cxnSp>
          <p:nvCxnSpPr>
            <p:cNvPr id="241770" name="肘形连接符 23"/>
            <p:cNvCxnSpPr>
              <a:cxnSpLocks noChangeShapeType="1"/>
            </p:cNvCxnSpPr>
            <p:nvPr/>
          </p:nvCxnSpPr>
          <p:spPr bwMode="auto">
            <a:xfrm rot="16200000" flipH="1">
              <a:off x="7668344" y="5229200"/>
              <a:ext cx="1440160" cy="432048"/>
            </a:xfrm>
            <a:prstGeom prst="bentConnector3">
              <a:avLst>
                <a:gd name="adj1" fmla="val -1852"/>
              </a:avLst>
            </a:prstGeom>
            <a:noFill/>
            <a:ln w="9525" algn="ctr">
              <a:solidFill>
                <a:schemeClr val="tx1"/>
              </a:solidFill>
              <a:miter lim="800000"/>
              <a:headEnd/>
              <a:tailEnd/>
            </a:ln>
          </p:spPr>
        </p:cxnSp>
        <p:cxnSp>
          <p:nvCxnSpPr>
            <p:cNvPr id="241771" name="直接箭头连接符 24"/>
            <p:cNvCxnSpPr>
              <a:cxnSpLocks noChangeShapeType="1"/>
            </p:cNvCxnSpPr>
            <p:nvPr/>
          </p:nvCxnSpPr>
          <p:spPr bwMode="auto">
            <a:xfrm flipH="1">
              <a:off x="8316416" y="6150064"/>
              <a:ext cx="288032" cy="0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miter lim="800000"/>
              <a:headEnd/>
              <a:tailEnd type="arrow" w="med" len="med"/>
            </a:ln>
          </p:spPr>
        </p:cxnSp>
      </p:grpSp>
      <p:graphicFrame>
        <p:nvGraphicFramePr>
          <p:cNvPr id="26" name="表格 25"/>
          <p:cNvGraphicFramePr>
            <a:graphicFrameLocks noGrp="1"/>
          </p:cNvGraphicFramePr>
          <p:nvPr/>
        </p:nvGraphicFramePr>
        <p:xfrm>
          <a:off x="5856288" y="2763838"/>
          <a:ext cx="1607840" cy="9985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78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4962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>
                          <a:solidFill>
                            <a:srgbClr val="002060"/>
                          </a:solidFill>
                        </a:rPr>
                        <a:t>B</a:t>
                      </a:r>
                      <a:r>
                        <a:rPr lang="zh-CN" altLang="en-US" sz="1000" b="1" dirty="0">
                          <a:solidFill>
                            <a:srgbClr val="002060"/>
                          </a:solidFill>
                        </a:rPr>
                        <a:t>的局部变量</a:t>
                      </a:r>
                      <a:r>
                        <a:rPr lang="en-US" altLang="zh-CN" sz="1000" b="1" dirty="0">
                          <a:solidFill>
                            <a:srgbClr val="002060"/>
                          </a:solidFill>
                        </a:rPr>
                        <a:t>….</a:t>
                      </a:r>
                      <a:endParaRPr lang="zh-CN" altLang="en-US" sz="1000" b="1" dirty="0">
                        <a:solidFill>
                          <a:srgbClr val="00206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962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>
                          <a:solidFill>
                            <a:srgbClr val="002060"/>
                          </a:solidFill>
                        </a:rPr>
                        <a:t>RA</a:t>
                      </a:r>
                      <a:endParaRPr lang="zh-CN" altLang="en-US" sz="1000" b="1" dirty="0">
                        <a:solidFill>
                          <a:srgbClr val="00206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962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>
                          <a:solidFill>
                            <a:srgbClr val="002060"/>
                          </a:solidFill>
                        </a:rPr>
                        <a:t>DL</a:t>
                      </a:r>
                      <a:endParaRPr lang="zh-CN" altLang="en-US" sz="1000" b="1" dirty="0">
                        <a:solidFill>
                          <a:srgbClr val="00206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962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>
                          <a:solidFill>
                            <a:srgbClr val="002060"/>
                          </a:solidFill>
                        </a:rPr>
                        <a:t>SL</a:t>
                      </a:r>
                      <a:endParaRPr lang="zh-CN" altLang="en-US" sz="1000" b="1" dirty="0">
                        <a:solidFill>
                          <a:srgbClr val="00206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27" name="组合 26"/>
          <p:cNvGrpSpPr>
            <a:grpSpLocks/>
          </p:cNvGrpSpPr>
          <p:nvPr/>
        </p:nvGrpSpPr>
        <p:grpSpPr bwMode="auto">
          <a:xfrm flipH="1">
            <a:off x="5561013" y="3665538"/>
            <a:ext cx="431800" cy="1216025"/>
            <a:chOff x="8172400" y="4725144"/>
            <a:chExt cx="432048" cy="1440160"/>
          </a:xfrm>
        </p:grpSpPr>
        <p:cxnSp>
          <p:nvCxnSpPr>
            <p:cNvPr id="241768" name="肘形连接符 27"/>
            <p:cNvCxnSpPr>
              <a:cxnSpLocks noChangeShapeType="1"/>
            </p:cNvCxnSpPr>
            <p:nvPr/>
          </p:nvCxnSpPr>
          <p:spPr bwMode="auto">
            <a:xfrm rot="16200000" flipH="1">
              <a:off x="7668344" y="5229200"/>
              <a:ext cx="1440160" cy="432048"/>
            </a:xfrm>
            <a:prstGeom prst="bentConnector3">
              <a:avLst>
                <a:gd name="adj1" fmla="val -1852"/>
              </a:avLst>
            </a:prstGeom>
            <a:noFill/>
            <a:ln w="9525" algn="ctr">
              <a:solidFill>
                <a:schemeClr val="tx1"/>
              </a:solidFill>
              <a:miter lim="800000"/>
              <a:headEnd/>
              <a:tailEnd/>
            </a:ln>
          </p:spPr>
        </p:cxnSp>
        <p:cxnSp>
          <p:nvCxnSpPr>
            <p:cNvPr id="241769" name="直接箭头连接符 28"/>
            <p:cNvCxnSpPr>
              <a:cxnSpLocks noChangeShapeType="1"/>
            </p:cNvCxnSpPr>
            <p:nvPr/>
          </p:nvCxnSpPr>
          <p:spPr bwMode="auto">
            <a:xfrm flipH="1">
              <a:off x="8316416" y="6150064"/>
              <a:ext cx="288032" cy="0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miter lim="800000"/>
              <a:headEnd/>
              <a:tailEnd type="arrow" w="med" len="med"/>
            </a:ln>
          </p:spPr>
        </p:cxnSp>
      </p:grpSp>
      <p:graphicFrame>
        <p:nvGraphicFramePr>
          <p:cNvPr id="30" name="表格 29"/>
          <p:cNvGraphicFramePr>
            <a:graphicFrameLocks noGrp="1"/>
          </p:cNvGraphicFramePr>
          <p:nvPr/>
        </p:nvGraphicFramePr>
        <p:xfrm>
          <a:off x="5867400" y="1492250"/>
          <a:ext cx="1607840" cy="9985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78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4962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>
                          <a:solidFill>
                            <a:srgbClr val="002060"/>
                          </a:solidFill>
                        </a:rPr>
                        <a:t>C</a:t>
                      </a:r>
                      <a:r>
                        <a:rPr lang="zh-CN" altLang="en-US" sz="1000" b="1" dirty="0">
                          <a:solidFill>
                            <a:srgbClr val="002060"/>
                          </a:solidFill>
                        </a:rPr>
                        <a:t>的局部变量</a:t>
                      </a:r>
                      <a:r>
                        <a:rPr lang="en-US" altLang="zh-CN" sz="1000" b="1" dirty="0">
                          <a:solidFill>
                            <a:srgbClr val="002060"/>
                          </a:solidFill>
                        </a:rPr>
                        <a:t>….</a:t>
                      </a:r>
                      <a:endParaRPr lang="zh-CN" altLang="en-US" sz="1000" b="1" dirty="0">
                        <a:solidFill>
                          <a:srgbClr val="00206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962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>
                          <a:solidFill>
                            <a:srgbClr val="002060"/>
                          </a:solidFill>
                        </a:rPr>
                        <a:t>RA</a:t>
                      </a:r>
                      <a:endParaRPr lang="zh-CN" altLang="en-US" sz="1000" b="1" dirty="0">
                        <a:solidFill>
                          <a:srgbClr val="00206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962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>
                          <a:solidFill>
                            <a:srgbClr val="002060"/>
                          </a:solidFill>
                        </a:rPr>
                        <a:t>DL</a:t>
                      </a:r>
                      <a:endParaRPr lang="zh-CN" altLang="en-US" sz="1000" b="1" dirty="0">
                        <a:solidFill>
                          <a:srgbClr val="00206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962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>
                          <a:solidFill>
                            <a:srgbClr val="002060"/>
                          </a:solidFill>
                        </a:rPr>
                        <a:t>SL</a:t>
                      </a:r>
                      <a:endParaRPr lang="zh-CN" altLang="en-US" sz="1000" b="1" dirty="0">
                        <a:solidFill>
                          <a:srgbClr val="00206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31" name="组合 30"/>
          <p:cNvGrpSpPr>
            <a:grpSpLocks/>
          </p:cNvGrpSpPr>
          <p:nvPr/>
        </p:nvGrpSpPr>
        <p:grpSpPr bwMode="auto">
          <a:xfrm>
            <a:off x="7331075" y="2171700"/>
            <a:ext cx="431800" cy="1439863"/>
            <a:chOff x="8172400" y="4725144"/>
            <a:chExt cx="432048" cy="1440160"/>
          </a:xfrm>
        </p:grpSpPr>
        <p:cxnSp>
          <p:nvCxnSpPr>
            <p:cNvPr id="241766" name="肘形连接符 31"/>
            <p:cNvCxnSpPr>
              <a:cxnSpLocks noChangeShapeType="1"/>
            </p:cNvCxnSpPr>
            <p:nvPr/>
          </p:nvCxnSpPr>
          <p:spPr bwMode="auto">
            <a:xfrm rot="16200000" flipH="1">
              <a:off x="7668344" y="5229200"/>
              <a:ext cx="1440160" cy="432048"/>
            </a:xfrm>
            <a:prstGeom prst="bentConnector3">
              <a:avLst>
                <a:gd name="adj1" fmla="val -1852"/>
              </a:avLst>
            </a:prstGeom>
            <a:noFill/>
            <a:ln w="9525" algn="ctr">
              <a:solidFill>
                <a:schemeClr val="tx1"/>
              </a:solidFill>
              <a:miter lim="800000"/>
              <a:headEnd/>
              <a:tailEnd/>
            </a:ln>
          </p:spPr>
        </p:cxnSp>
        <p:cxnSp>
          <p:nvCxnSpPr>
            <p:cNvPr id="241767" name="直接箭头连接符 32"/>
            <p:cNvCxnSpPr>
              <a:cxnSpLocks noChangeShapeType="1"/>
            </p:cNvCxnSpPr>
            <p:nvPr/>
          </p:nvCxnSpPr>
          <p:spPr bwMode="auto">
            <a:xfrm flipH="1">
              <a:off x="8316416" y="6150064"/>
              <a:ext cx="288032" cy="0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miter lim="800000"/>
              <a:headEnd/>
              <a:tailEnd type="arrow" w="med" len="med"/>
            </a:ln>
          </p:spPr>
        </p:cxnSp>
      </p:grpSp>
      <p:grpSp>
        <p:nvGrpSpPr>
          <p:cNvPr id="34" name="组合 33"/>
          <p:cNvGrpSpPr>
            <a:grpSpLocks/>
          </p:cNvGrpSpPr>
          <p:nvPr/>
        </p:nvGrpSpPr>
        <p:grpSpPr bwMode="auto">
          <a:xfrm flipH="1">
            <a:off x="5561013" y="2362200"/>
            <a:ext cx="431800" cy="1216025"/>
            <a:chOff x="8172400" y="4725144"/>
            <a:chExt cx="432048" cy="1440160"/>
          </a:xfrm>
        </p:grpSpPr>
        <p:cxnSp>
          <p:nvCxnSpPr>
            <p:cNvPr id="241764" name="肘形连接符 34"/>
            <p:cNvCxnSpPr>
              <a:cxnSpLocks noChangeShapeType="1"/>
            </p:cNvCxnSpPr>
            <p:nvPr/>
          </p:nvCxnSpPr>
          <p:spPr bwMode="auto">
            <a:xfrm rot="16200000" flipH="1">
              <a:off x="7668344" y="5229200"/>
              <a:ext cx="1440160" cy="432048"/>
            </a:xfrm>
            <a:prstGeom prst="bentConnector3">
              <a:avLst>
                <a:gd name="adj1" fmla="val -1852"/>
              </a:avLst>
            </a:prstGeom>
            <a:noFill/>
            <a:ln w="9525" algn="ctr">
              <a:solidFill>
                <a:schemeClr val="tx1"/>
              </a:solidFill>
              <a:miter lim="800000"/>
              <a:headEnd/>
              <a:tailEnd/>
            </a:ln>
          </p:spPr>
        </p:cxnSp>
        <p:cxnSp>
          <p:nvCxnSpPr>
            <p:cNvPr id="241765" name="直接箭头连接符 35"/>
            <p:cNvCxnSpPr>
              <a:cxnSpLocks noChangeShapeType="1"/>
            </p:cNvCxnSpPr>
            <p:nvPr/>
          </p:nvCxnSpPr>
          <p:spPr bwMode="auto">
            <a:xfrm flipH="1">
              <a:off x="8316416" y="6150064"/>
              <a:ext cx="288032" cy="0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miter lim="800000"/>
              <a:headEnd/>
              <a:tailEnd type="arrow" w="med" len="med"/>
            </a:ln>
          </p:spPr>
        </p:cxnSp>
      </p:grpSp>
      <p:grpSp>
        <p:nvGrpSpPr>
          <p:cNvPr id="37" name="组合 36"/>
          <p:cNvGrpSpPr>
            <a:grpSpLocks/>
          </p:cNvGrpSpPr>
          <p:nvPr/>
        </p:nvGrpSpPr>
        <p:grpSpPr bwMode="auto">
          <a:xfrm>
            <a:off x="7248525" y="879475"/>
            <a:ext cx="647700" cy="1512888"/>
            <a:chOff x="8172400" y="4725144"/>
            <a:chExt cx="432048" cy="1440160"/>
          </a:xfrm>
        </p:grpSpPr>
        <p:cxnSp>
          <p:nvCxnSpPr>
            <p:cNvPr id="241762" name="肘形连接符 37"/>
            <p:cNvCxnSpPr>
              <a:cxnSpLocks noChangeShapeType="1"/>
            </p:cNvCxnSpPr>
            <p:nvPr/>
          </p:nvCxnSpPr>
          <p:spPr bwMode="auto">
            <a:xfrm rot="16200000" flipH="1">
              <a:off x="7668344" y="5229200"/>
              <a:ext cx="1440160" cy="432048"/>
            </a:xfrm>
            <a:prstGeom prst="bentConnector3">
              <a:avLst>
                <a:gd name="adj1" fmla="val -1852"/>
              </a:avLst>
            </a:prstGeom>
            <a:noFill/>
            <a:ln w="9525" algn="ctr">
              <a:solidFill>
                <a:schemeClr val="tx1"/>
              </a:solidFill>
              <a:miter lim="800000"/>
              <a:headEnd/>
              <a:tailEnd/>
            </a:ln>
          </p:spPr>
        </p:cxnSp>
        <p:cxnSp>
          <p:nvCxnSpPr>
            <p:cNvPr id="241763" name="直接箭头连接符 38"/>
            <p:cNvCxnSpPr>
              <a:cxnSpLocks noChangeShapeType="1"/>
            </p:cNvCxnSpPr>
            <p:nvPr/>
          </p:nvCxnSpPr>
          <p:spPr bwMode="auto">
            <a:xfrm flipH="1">
              <a:off x="8316416" y="6150064"/>
              <a:ext cx="288032" cy="0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miter lim="800000"/>
              <a:headEnd/>
              <a:tailEnd type="arrow" w="med" len="med"/>
            </a:ln>
          </p:spPr>
        </p:cxnSp>
      </p:grpSp>
      <p:grpSp>
        <p:nvGrpSpPr>
          <p:cNvPr id="40" name="组合 39"/>
          <p:cNvGrpSpPr>
            <a:grpSpLocks/>
          </p:cNvGrpSpPr>
          <p:nvPr/>
        </p:nvGrpSpPr>
        <p:grpSpPr bwMode="auto">
          <a:xfrm flipH="1">
            <a:off x="5345113" y="1138238"/>
            <a:ext cx="720725" cy="3729037"/>
            <a:chOff x="8172400" y="4725144"/>
            <a:chExt cx="432048" cy="1450148"/>
          </a:xfrm>
        </p:grpSpPr>
        <p:cxnSp>
          <p:nvCxnSpPr>
            <p:cNvPr id="241760" name="肘形连接符 40"/>
            <p:cNvCxnSpPr>
              <a:cxnSpLocks noChangeShapeType="1"/>
            </p:cNvCxnSpPr>
            <p:nvPr/>
          </p:nvCxnSpPr>
          <p:spPr bwMode="auto">
            <a:xfrm rot="16200000" flipH="1">
              <a:off x="7668344" y="5229200"/>
              <a:ext cx="1440160" cy="432048"/>
            </a:xfrm>
            <a:prstGeom prst="bentConnector3">
              <a:avLst>
                <a:gd name="adj1" fmla="val -1852"/>
              </a:avLst>
            </a:prstGeom>
            <a:noFill/>
            <a:ln w="9525" algn="ctr">
              <a:solidFill>
                <a:schemeClr val="tx1"/>
              </a:solidFill>
              <a:miter lim="800000"/>
              <a:headEnd/>
              <a:tailEnd/>
            </a:ln>
          </p:spPr>
        </p:cxnSp>
        <p:cxnSp>
          <p:nvCxnSpPr>
            <p:cNvPr id="241761" name="直接箭头连接符 41"/>
            <p:cNvCxnSpPr>
              <a:cxnSpLocks noChangeShapeType="1"/>
            </p:cNvCxnSpPr>
            <p:nvPr/>
          </p:nvCxnSpPr>
          <p:spPr bwMode="auto">
            <a:xfrm flipH="1">
              <a:off x="8316416" y="6175292"/>
              <a:ext cx="288032" cy="0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miter lim="800000"/>
              <a:headEnd/>
              <a:tailEnd type="arrow" w="med" len="med"/>
            </a:ln>
          </p:spPr>
        </p:cxnSp>
      </p:grpSp>
      <p:pic>
        <p:nvPicPr>
          <p:cNvPr id="241757" name="Picture 2"/>
          <p:cNvPicPr>
            <a:picLocks noChangeAspect="1" noChangeArrowheads="1"/>
          </p:cNvPicPr>
          <p:nvPr/>
        </p:nvPicPr>
        <p:blipFill>
          <a:blip r:embed="rId2"/>
          <a:srcRect l="16876" t="20052" r="63484" b="9813"/>
          <a:stretch>
            <a:fillRect/>
          </a:stretch>
        </p:blipFill>
        <p:spPr bwMode="auto">
          <a:xfrm>
            <a:off x="685800" y="838200"/>
            <a:ext cx="2952750" cy="540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4" name="圆角矩形标注 43"/>
          <p:cNvSpPr/>
          <p:nvPr/>
        </p:nvSpPr>
        <p:spPr bwMode="auto">
          <a:xfrm>
            <a:off x="3602038" y="777875"/>
            <a:ext cx="1079500" cy="647700"/>
          </a:xfrm>
          <a:prstGeom prst="wedgeRoundRectCallout">
            <a:avLst>
              <a:gd name="adj1" fmla="val 114383"/>
              <a:gd name="adj2" fmla="val 83812"/>
              <a:gd name="adj3" fmla="val 16667"/>
            </a:avLst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/>
          <a:lstStyle/>
          <a:p>
            <a:pPr>
              <a:defRPr/>
            </a:pPr>
            <a:r>
              <a:rPr lang="zh-CN" altLang="en-US" dirty="0">
                <a:latin typeface="+mn-ea"/>
                <a:ea typeface="+mn-ea"/>
              </a:rPr>
              <a:t>活动记录</a:t>
            </a:r>
            <a:endParaRPr lang="en-US" altLang="zh-CN" dirty="0">
              <a:latin typeface="+mn-ea"/>
              <a:ea typeface="+mn-ea"/>
            </a:endParaRPr>
          </a:p>
          <a:p>
            <a:pPr>
              <a:defRPr/>
            </a:pPr>
            <a:r>
              <a:rPr lang="zh-CN" altLang="en-US" dirty="0">
                <a:latin typeface="+mn-ea"/>
                <a:ea typeface="+mn-ea"/>
              </a:rPr>
              <a:t>或 </a:t>
            </a:r>
            <a:r>
              <a:rPr kumimoji="1" lang="zh-CN" altLang="en-US" dirty="0">
                <a:latin typeface="+mn-ea"/>
                <a:ea typeface="+mn-ea"/>
              </a:rPr>
              <a:t>栈 帧</a:t>
            </a:r>
          </a:p>
        </p:txBody>
      </p:sp>
      <p:sp>
        <p:nvSpPr>
          <p:cNvPr id="45" name="椭圆 44"/>
          <p:cNvSpPr>
            <a:spLocks noChangeArrowheads="1"/>
          </p:cNvSpPr>
          <p:nvPr/>
        </p:nvSpPr>
        <p:spPr bwMode="auto">
          <a:xfrm>
            <a:off x="4984750" y="1209675"/>
            <a:ext cx="3168650" cy="1295400"/>
          </a:xfrm>
          <a:prstGeom prst="ellipse">
            <a:avLst/>
          </a:prstGeom>
          <a:noFill/>
          <a:ln w="9525" algn="ctr">
            <a:solidFill>
              <a:srgbClr val="FF3300"/>
            </a:solidFill>
            <a:prstDash val="sysDot"/>
            <a:miter lim="800000"/>
            <a:headEnd/>
            <a:tailEnd/>
          </a:ln>
        </p:spPr>
        <p:txBody>
          <a:bodyPr wrap="none"/>
          <a:lstStyle/>
          <a:p>
            <a:endParaRPr kumimoji="1" lang="zh-CN" altLang="en-US" sz="2400">
              <a:latin typeface="Tahoma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03148 " pathEditMode="relative" ptsTypes="AA">
                                      <p:cBhvr>
                                        <p:cTn id="9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-4.81481E-6 L 3.61111E-6 -0.17847 " pathEditMode="relative" ptsTypes="AA">
                                      <p:cBhvr>
                                        <p:cTn id="17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0"/>
                            </p:stCondLst>
                            <p:childTnLst>
                              <p:par>
                                <p:cTn id="19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-0.03357 L 3.61111E-6 -0.18056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4500"/>
                            </p:stCondLst>
                            <p:childTnLst>
                              <p:par>
                                <p:cTn id="22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0"/>
                            </p:stCondLst>
                            <p:childTnLst>
                              <p:par>
                                <p:cTn id="26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-0.18056 L 3.61111E-6 -0.21204 " pathEditMode="relative" ptsTypes="AA">
                                      <p:cBhvr>
                                        <p:cTn id="3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-0.18542 L 3.61111E-6 -0.36412 " pathEditMode="relative" rAng="0" ptsTypes="AA">
                                      <p:cBhvr>
                                        <p:cTn id="44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500"/>
                            </p:stCondLst>
                            <p:childTnLst>
                              <p:par>
                                <p:cTn id="46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-0.21204 L 3.61111E-6 -0.35926 " pathEditMode="relative" rAng="0" ptsTypes="AA">
                                      <p:cBhvr>
                                        <p:cTn id="47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500"/>
                            </p:stCondLst>
                            <p:childTnLst>
                              <p:par>
                                <p:cTn id="49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0"/>
                            </p:stCondLst>
                            <p:childTnLst>
                              <p:par>
                                <p:cTn id="53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6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-0.35926 L 3.61111E-6 -0.39074 " pathEditMode="relative" ptsTypes="AA">
                                      <p:cBhvr>
                                        <p:cTn id="64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6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"/>
                            </p:stCondLst>
                            <p:childTnLst>
                              <p:par>
                                <p:cTn id="71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000"/>
                            </p:stCondLst>
                            <p:childTnLst>
                              <p:par>
                                <p:cTn id="75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500"/>
                            </p:stCondLst>
                            <p:childTnLst>
                              <p:par>
                                <p:cTn id="79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-0.36505 L 3.61111E-6 -0.54375 " pathEditMode="relative" rAng="0" ptsTypes="AA">
                                      <p:cBhvr>
                                        <p:cTn id="80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3500"/>
                            </p:stCondLst>
                            <p:childTnLst>
                              <p:par>
                                <p:cTn id="82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-0.39537 L 3.61111E-6 -0.54236 " pathEditMode="relative" rAng="0" ptsTypes="AA">
                                      <p:cBhvr>
                                        <p:cTn id="83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8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500"/>
                            </p:stCondLst>
                            <p:childTnLst>
                              <p:par>
                                <p:cTn id="90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-0.54236 L 3.61111E-6 -0.58426 " pathEditMode="relative" ptsTypes="AA">
                                      <p:cBhvr>
                                        <p:cTn id="91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9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500"/>
                            </p:stCondLst>
                            <p:childTnLst>
                              <p:par>
                                <p:cTn id="98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1000"/>
                            </p:stCondLst>
                            <p:childTnLst>
                              <p:par>
                                <p:cTn id="102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1500"/>
                            </p:stCondLst>
                            <p:childTnLst>
                              <p:par>
                                <p:cTn id="106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-0.54375 L 3.61111E-6 -0.73264 " pathEditMode="relative" rAng="0" ptsTypes="AA">
                                      <p:cBhvr>
                                        <p:cTn id="107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3500"/>
                            </p:stCondLst>
                            <p:childTnLst>
                              <p:par>
                                <p:cTn id="109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-0.57963 L 3.61111E-6 -0.72662 " pathEditMode="relative" rAng="0" ptsTypes="AA">
                                      <p:cBhvr>
                                        <p:cTn id="110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5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689" name="灯片编号占位符 3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fld id="{1E3094B7-480E-4D4F-9993-99F947FD8469}" type="slidenum">
              <a:rPr lang="en-US" altLang="zh-CN" smtClean="0"/>
              <a:pPr/>
              <a:t>77</a:t>
            </a:fld>
            <a:endParaRPr lang="en-US" altLang="zh-CN"/>
          </a:p>
          <a:p>
            <a:endParaRPr lang="en-US" altLang="zh-CN"/>
          </a:p>
        </p:txBody>
      </p:sp>
      <p:sp>
        <p:nvSpPr>
          <p:cNvPr id="242690" name="Text Box 2"/>
          <p:cNvSpPr txBox="1">
            <a:spLocks noChangeArrowheads="1"/>
          </p:cNvSpPr>
          <p:nvPr/>
        </p:nvSpPr>
        <p:spPr bwMode="auto">
          <a:xfrm>
            <a:off x="228600" y="1222375"/>
            <a:ext cx="8153400" cy="4340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Bef>
                <a:spcPct val="50000"/>
              </a:spcBef>
            </a:pPr>
            <a:r>
              <a:rPr kumimoji="1" lang="zh-CN" altLang="en-US" sz="2400" b="1">
                <a:latin typeface="宋体" charset="-122"/>
              </a:rPr>
              <a:t>　　本章重点介绍了编译程序定义、编译过程、编译方式、编译程序结构和高级程序语言的分类以及相关的应用。</a:t>
            </a:r>
          </a:p>
          <a:p>
            <a:pPr algn="just">
              <a:lnSpc>
                <a:spcPct val="150000"/>
              </a:lnSpc>
              <a:spcBef>
                <a:spcPct val="50000"/>
              </a:spcBef>
            </a:pPr>
            <a:r>
              <a:rPr kumimoji="1" lang="zh-CN" altLang="en-US" sz="2400" b="1">
                <a:latin typeface="宋体" charset="-122"/>
              </a:rPr>
              <a:t>    提出的基本概念是源语言、源程序、目标语言、目标程序、程序等价、翻译方式、遍</a:t>
            </a:r>
            <a:r>
              <a:rPr kumimoji="1" lang="en-US" altLang="zh-CN" sz="2400" b="1">
                <a:latin typeface="宋体" charset="-122"/>
              </a:rPr>
              <a:t>/</a:t>
            </a:r>
            <a:r>
              <a:rPr kumimoji="1" lang="zh-CN" altLang="en-US" sz="2400" b="1">
                <a:latin typeface="宋体" charset="-122"/>
              </a:rPr>
              <a:t>趟、翻译程序、汇编程序、编译程序和解释程序。</a:t>
            </a:r>
            <a:endParaRPr kumimoji="1" lang="en-US" altLang="zh-CN" sz="2400" b="1">
              <a:latin typeface="宋体" charset="-122"/>
            </a:endParaRPr>
          </a:p>
          <a:p>
            <a:pPr algn="just">
              <a:lnSpc>
                <a:spcPct val="150000"/>
              </a:lnSpc>
              <a:spcBef>
                <a:spcPct val="50000"/>
              </a:spcBef>
            </a:pPr>
            <a:r>
              <a:rPr kumimoji="1" lang="zh-CN" altLang="en-US" sz="2400" b="1">
                <a:latin typeface="宋体" charset="-122"/>
              </a:rPr>
              <a:t>　　重点掌握的概念：①编译程序；②编译过程；③编译程序结构；④编译程序生成方法。 </a:t>
            </a:r>
          </a:p>
        </p:txBody>
      </p:sp>
      <p:sp>
        <p:nvSpPr>
          <p:cNvPr id="242691" name="Rectangle 3"/>
          <p:cNvSpPr>
            <a:spLocks noChangeArrowheads="1"/>
          </p:cNvSpPr>
          <p:nvPr/>
        </p:nvSpPr>
        <p:spPr bwMode="auto">
          <a:xfrm>
            <a:off x="609600" y="319088"/>
            <a:ext cx="898525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800" b="1">
                <a:solidFill>
                  <a:srgbClr val="800000"/>
                </a:solidFill>
                <a:latin typeface="Times New Roman" pitchFamily="18" charset="0"/>
              </a:rPr>
              <a:t>小结</a:t>
            </a:r>
          </a:p>
        </p:txBody>
      </p:sp>
    </p:spTree>
  </p:cSld>
  <p:clrMapOvr>
    <a:masterClrMapping/>
  </p:clrMapOvr>
  <p:transition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84B88CD4-8976-412C-9FC4-6A35EB7EF6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ED8FDB9-E1D4-4DCD-9396-0F526BE011DF}" type="slidenum">
              <a:rPr lang="en-US" altLang="zh-CN" smtClean="0"/>
              <a:pPr>
                <a:defRPr/>
              </a:pPr>
              <a:t>78</a:t>
            </a:fld>
            <a:endParaRPr lang="en-US" altLang="zh-CN"/>
          </a:p>
          <a:p>
            <a:pPr>
              <a:defRPr/>
            </a:pPr>
            <a:endParaRPr lang="en-US" altLang="zh-CN"/>
          </a:p>
        </p:txBody>
      </p:sp>
      <p:pic>
        <p:nvPicPr>
          <p:cNvPr id="224258" name="Picture 2">
            <a:extLst>
              <a:ext uri="{FF2B5EF4-FFF2-40B4-BE49-F238E27FC236}">
                <a16:creationId xmlns:a16="http://schemas.microsoft.com/office/drawing/2014/main" id="{BE40303B-2501-4CDE-AF5A-985DC5C7E9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711"/>
          <a:stretch>
            <a:fillRect/>
          </a:stretch>
        </p:blipFill>
        <p:spPr bwMode="auto">
          <a:xfrm>
            <a:off x="228600" y="914400"/>
            <a:ext cx="8229599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A31D946-D2C8-43E4-B9E0-D72614433B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319088"/>
            <a:ext cx="47244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800" b="1" dirty="0">
                <a:solidFill>
                  <a:srgbClr val="800000"/>
                </a:solidFill>
                <a:latin typeface="Times New Roman" pitchFamily="18" charset="0"/>
              </a:rPr>
              <a:t>作业：下面的</a:t>
            </a:r>
            <a:r>
              <a:rPr kumimoji="1" lang="en-US" altLang="zh-CN" sz="2800" b="1" dirty="0">
                <a:solidFill>
                  <a:srgbClr val="800000"/>
                </a:solidFill>
                <a:latin typeface="Times New Roman" pitchFamily="18" charset="0"/>
              </a:rPr>
              <a:t>1  2  3  4 </a:t>
            </a:r>
            <a:r>
              <a:rPr kumimoji="1" lang="zh-CN" altLang="en-US" sz="2800" b="1" dirty="0">
                <a:solidFill>
                  <a:srgbClr val="800000"/>
                </a:solidFill>
                <a:latin typeface="Times New Roman" pitchFamily="18" charset="0"/>
              </a:rPr>
              <a:t>题</a:t>
            </a:r>
          </a:p>
        </p:txBody>
      </p:sp>
    </p:spTree>
    <p:extLst>
      <p:ext uri="{BB962C8B-B14F-4D97-AF65-F5344CB8AC3E}">
        <p14:creationId xmlns:p14="http://schemas.microsoft.com/office/powerpoint/2010/main" val="3781710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7382"/>
    </mc:Choice>
    <mc:Fallback xmlns="">
      <p:transition spd="slow" advTm="47382"/>
    </mc:Fallback>
  </mc:AlternateContent>
  <p:extLst>
    <p:ext uri="{3A86A75C-4F4B-4683-9AE1-C65F6400EC91}">
      <p14:laserTraceLst xmlns:p14="http://schemas.microsoft.com/office/powerpoint/2010/main">
        <p14:tracePtLst>
          <p14:tracePt t="25712" x="795338" y="1795463"/>
          <p14:tracePt t="25984" x="795338" y="1812925"/>
          <p14:tracePt t="25994" x="795338" y="1822450"/>
          <p14:tracePt t="26010" x="795338" y="1847850"/>
          <p14:tracePt t="26027" x="795338" y="1884363"/>
          <p14:tracePt t="26043" x="795338" y="1911350"/>
          <p14:tracePt t="26060" x="795338" y="1946275"/>
          <p14:tracePt t="26077" x="795338" y="1973263"/>
          <p14:tracePt t="26093" x="795338" y="2009775"/>
          <p14:tracePt t="26110" x="795338" y="2036763"/>
          <p14:tracePt t="26127" x="795338" y="2062163"/>
          <p14:tracePt t="26143" x="795338" y="2098675"/>
          <p14:tracePt t="26144" x="795338" y="2125663"/>
          <p14:tracePt t="26160" x="795338" y="2160588"/>
          <p14:tracePt t="26177" x="795338" y="2197100"/>
          <p14:tracePt t="26193" x="795338" y="2232025"/>
          <p14:tracePt t="26210" x="795338" y="2259013"/>
          <p14:tracePt t="26227" x="795338" y="2295525"/>
          <p14:tracePt t="26243" x="795338" y="2330450"/>
          <p14:tracePt t="26260" x="795338" y="2366963"/>
          <p14:tracePt t="26277" x="795338" y="2393950"/>
          <p14:tracePt t="26293" x="795338" y="2428875"/>
          <p14:tracePt t="26310" x="795338" y="2446338"/>
          <p14:tracePt t="26327" x="795338" y="2465388"/>
          <p14:tracePt t="26343" x="785813" y="2490788"/>
          <p14:tracePt t="26360" x="785813" y="2509838"/>
          <p14:tracePt t="26377" x="785813" y="2527300"/>
          <p14:tracePt t="26393" x="785813" y="2544763"/>
          <p14:tracePt t="26410" x="785813" y="2562225"/>
          <p14:tracePt t="26427" x="785813" y="2581275"/>
          <p14:tracePt t="26443" x="785813" y="2589213"/>
          <p14:tracePt t="26460" x="785813" y="2608263"/>
          <p14:tracePt t="26476" x="785813" y="2633663"/>
          <p14:tracePt t="26493" x="785813" y="2660650"/>
          <p14:tracePt t="26510" x="785813" y="2679700"/>
          <p14:tracePt t="26527" x="785813" y="2714625"/>
          <p14:tracePt t="26543" x="785813" y="2732088"/>
          <p14:tracePt t="26544" x="785813" y="2751138"/>
          <p14:tracePt t="26560" x="785813" y="2768600"/>
          <p14:tracePt t="26577" x="785813" y="2786063"/>
          <p14:tracePt t="26596" x="785813" y="2795588"/>
          <p14:tracePt t="26610" x="785813" y="2813050"/>
          <p14:tracePt t="26626" x="785813" y="2830513"/>
          <p14:tracePt t="26643" x="785813" y="2840038"/>
          <p14:tracePt t="26660" x="785813" y="2874963"/>
          <p14:tracePt t="26677" x="785813" y="2911475"/>
          <p14:tracePt t="26693" x="785813" y="2928938"/>
          <p14:tracePt t="26710" x="785813" y="2965450"/>
          <p14:tracePt t="26726" x="785813" y="2990850"/>
          <p14:tracePt t="26743" x="785813" y="3017838"/>
          <p14:tracePt t="26760" x="785813" y="3054350"/>
          <p14:tracePt t="26776" x="785813" y="3081338"/>
          <p14:tracePt t="26793" x="785813" y="3116263"/>
          <p14:tracePt t="26810" x="785813" y="3152775"/>
          <p14:tracePt t="26826" x="785813" y="3179763"/>
          <p14:tracePt t="26843" x="785813" y="3187700"/>
          <p14:tracePt t="26860" x="785813" y="3224213"/>
          <p14:tracePt t="26876" x="785813" y="3232150"/>
          <p14:tracePt t="26893" x="785813" y="3241675"/>
          <p14:tracePt t="27136" x="0" y="0"/>
        </p14:tracePtLst>
      </p14:laserTraceLst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707C23D-8269-4250-AA15-C27D39CCE6E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9DD8282-79E9-4DBC-ABB3-20D611E694DB}" type="slidenum">
              <a:rPr lang="en-US" altLang="zh-CN" smtClean="0"/>
              <a:pPr>
                <a:defRPr/>
              </a:pPr>
              <a:t>8</a:t>
            </a:fld>
            <a:endParaRPr lang="en-US" altLang="zh-CN"/>
          </a:p>
          <a:p>
            <a:pPr>
              <a:defRPr/>
            </a:pPr>
            <a:endParaRPr lang="en-US" altLang="zh-CN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A3ECAEC-C6D1-437B-817F-B11C63E450A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03" t="29032" r="22764" b="32259"/>
          <a:stretch/>
        </p:blipFill>
        <p:spPr>
          <a:xfrm>
            <a:off x="381000" y="1066801"/>
            <a:ext cx="8153400" cy="4876800"/>
          </a:xfrm>
          <a:prstGeom prst="rect">
            <a:avLst/>
          </a:prstGeom>
        </p:spPr>
      </p:pic>
      <p:sp>
        <p:nvSpPr>
          <p:cNvPr id="5" name="Rectangle 2">
            <a:extLst>
              <a:ext uri="{FF2B5EF4-FFF2-40B4-BE49-F238E27FC236}">
                <a16:creationId xmlns:a16="http://schemas.microsoft.com/office/drawing/2014/main" id="{4FD65E53-AAA1-48A9-8C89-CC57EC91FC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1725" y="216693"/>
            <a:ext cx="7005638" cy="693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0" hangingPunct="0"/>
            <a:r>
              <a:rPr lang="zh-CN" altLang="en-US" sz="2800" dirty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rPr>
              <a:t>哈工大课程建设</a:t>
            </a:r>
          </a:p>
        </p:txBody>
      </p:sp>
    </p:spTree>
    <p:extLst>
      <p:ext uri="{BB962C8B-B14F-4D97-AF65-F5344CB8AC3E}">
        <p14:creationId xmlns:p14="http://schemas.microsoft.com/office/powerpoint/2010/main" val="334506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61EA745-0070-4294-8CCE-B0FF48DE091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9DD8282-79E9-4DBC-ABB3-20D611E694DB}" type="slidenum">
              <a:rPr lang="en-US" altLang="zh-CN" smtClean="0"/>
              <a:pPr>
                <a:defRPr/>
              </a:pPr>
              <a:t>9</a:t>
            </a:fld>
            <a:endParaRPr lang="en-US" altLang="zh-CN"/>
          </a:p>
          <a:p>
            <a:pPr>
              <a:defRPr/>
            </a:pPr>
            <a:endParaRPr lang="en-US" altLang="zh-C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930BF95-A7D0-4282-B4B5-330BA40A5A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1725" y="216693"/>
            <a:ext cx="7005638" cy="693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0" hangingPunct="0"/>
            <a:r>
              <a:rPr lang="zh-CN" altLang="en-US" sz="2800" dirty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rPr>
              <a:t>华为的成就</a:t>
            </a:r>
            <a:r>
              <a:rPr lang="en-US" altLang="zh-CN" sz="2800" dirty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rPr>
              <a:t>-</a:t>
            </a:r>
            <a:r>
              <a:rPr lang="zh-CN" altLang="en-US" sz="2800" dirty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rPr>
              <a:t>国家民族的底气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69378B7-6186-4510-AAA2-D7290E2B2B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51254"/>
            <a:ext cx="9144000" cy="4755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61072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2" val="686e7c3563d8f306a532210606e7c963d60f3fd"/>
</p:tagLst>
</file>

<file path=ppt/theme/theme1.xml><?xml version="1.0" encoding="utf-8"?>
<a:theme xmlns:a="http://schemas.openxmlformats.org/drawingml/2006/main" name="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华文隶书"/>
        <a:ea typeface="华文隶书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993366">
            <a:alpha val="96001"/>
          </a:srgbClr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微软雅黑" pitchFamily="34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993366">
            <a:alpha val="96001"/>
          </a:srgbClr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微软雅黑" pitchFamily="34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默认设计模板">
  <a:themeElements>
    <a:clrScheme name="1_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默认设计模板">
      <a:majorFont>
        <a:latin typeface="华文隶书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993366">
            <a:alpha val="96001"/>
          </a:srgbClr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微软雅黑" pitchFamily="34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993366">
            <a:alpha val="96001"/>
          </a:srgbClr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微软雅黑" pitchFamily="34" charset="-122"/>
          </a:defRPr>
        </a:defPPr>
      </a:lstStyle>
    </a:lnDef>
  </a:objectDefaults>
  <a:extraClrSchemeLst>
    <a:extraClrScheme>
      <a:clrScheme name="1_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9195</TotalTime>
  <Words>2818</Words>
  <Application>Microsoft Office PowerPoint</Application>
  <PresentationFormat>全屏显示(4:3)</PresentationFormat>
  <Paragraphs>769</Paragraphs>
  <Slides>78</Slides>
  <Notes>5</Notes>
  <HiddenSlides>0</HiddenSlides>
  <MMClips>0</MMClips>
  <ScaleCrop>false</ScaleCrop>
  <HeadingPairs>
    <vt:vector size="8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78</vt:i4>
      </vt:variant>
    </vt:vector>
  </HeadingPairs>
  <TitlesOfParts>
    <vt:vector size="93" baseType="lpstr">
      <vt:lpstr>Arial Unicode MS</vt:lpstr>
      <vt:lpstr>黑体</vt:lpstr>
      <vt:lpstr>华文隶书</vt:lpstr>
      <vt:lpstr>宋体</vt:lpstr>
      <vt:lpstr>微软雅黑</vt:lpstr>
      <vt:lpstr>Arial</vt:lpstr>
      <vt:lpstr>Courier New</vt:lpstr>
      <vt:lpstr>Symbol</vt:lpstr>
      <vt:lpstr>Tahoma</vt:lpstr>
      <vt:lpstr>Times New Roman</vt:lpstr>
      <vt:lpstr>Wingdings</vt:lpstr>
      <vt:lpstr>默认设计模板</vt:lpstr>
      <vt:lpstr>1_默认设计模板</vt:lpstr>
      <vt:lpstr>Visio</vt:lpstr>
      <vt:lpstr>文档</vt:lpstr>
      <vt:lpstr>编译原理  Compiler Principles and Techniques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1.2 编译过程和编译程序结构</vt:lpstr>
      <vt:lpstr>1.2.2　编译程序结构</vt:lpstr>
      <vt:lpstr>1.2.3　编译阶段组合</vt:lpstr>
      <vt:lpstr>1.2.3　编译阶段组合</vt:lpstr>
      <vt:lpstr>PowerPoint 演示文稿</vt:lpstr>
      <vt:lpstr>词法分析（Lexical Analysis）</vt:lpstr>
      <vt:lpstr>PowerPoint 演示文稿</vt:lpstr>
      <vt:lpstr>PowerPoint 演示文稿</vt:lpstr>
      <vt:lpstr>PowerPoint 演示文稿</vt:lpstr>
      <vt:lpstr>词法分析程序的自动构造工具</vt:lpstr>
      <vt:lpstr>PowerPoint 演示文稿</vt:lpstr>
      <vt:lpstr>语法分析  Syntax Analysis 功能:层次分析.依据源程序的语法规则把源程序的单词序列组成语法短语(表示成语法树).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1.3.1解释系统</vt:lpstr>
      <vt:lpstr>解释程序</vt:lpstr>
      <vt:lpstr>PowerPoint 演示文稿</vt:lpstr>
      <vt:lpstr>编译程序和解释程序的存储组织有很大不同</vt:lpstr>
      <vt:lpstr>  编译阶段和运行阶段存储结构                    </vt:lpstr>
      <vt:lpstr>解释系统存储结构</vt:lpstr>
      <vt:lpstr>1.3.2 处理源程序的软件工具</vt:lpstr>
      <vt:lpstr>1.3.3 编译技术的发展</vt:lpstr>
      <vt:lpstr>嵌入式系统开发环境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Administrator</dc:creator>
  <cp:lastModifiedBy>606</cp:lastModifiedBy>
  <cp:revision>390</cp:revision>
  <cp:lastPrinted>1601-01-01T00:00:00Z</cp:lastPrinted>
  <dcterms:created xsi:type="dcterms:W3CDTF">1601-01-01T00:00:00Z</dcterms:created>
  <dcterms:modified xsi:type="dcterms:W3CDTF">2021-04-01T12:37:44Z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</Properties>
</file>